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574" r:id="rId3"/>
    <p:sldId id="575" r:id="rId4"/>
    <p:sldId id="576" r:id="rId5"/>
    <p:sldId id="577" r:id="rId6"/>
    <p:sldId id="578" r:id="rId7"/>
    <p:sldId id="579" r:id="rId8"/>
    <p:sldId id="275" r:id="rId9"/>
    <p:sldId id="580" r:id="rId10"/>
    <p:sldId id="581" r:id="rId11"/>
    <p:sldId id="582" r:id="rId12"/>
    <p:sldId id="583" r:id="rId13"/>
    <p:sldId id="584" r:id="rId14"/>
    <p:sldId id="585" r:id="rId15"/>
    <p:sldId id="586" r:id="rId16"/>
    <p:sldId id="291" r:id="rId17"/>
    <p:sldId id="587" r:id="rId18"/>
    <p:sldId id="292" r:id="rId19"/>
    <p:sldId id="293" r:id="rId20"/>
    <p:sldId id="284" r:id="rId21"/>
    <p:sldId id="285" r:id="rId22"/>
    <p:sldId id="286" r:id="rId23"/>
    <p:sldId id="287" r:id="rId24"/>
    <p:sldId id="588" r:id="rId25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65C0"/>
    <a:srgbClr val="00AEEE"/>
    <a:srgbClr val="C92405"/>
    <a:srgbClr val="DD2909"/>
    <a:srgbClr val="37D2EA"/>
    <a:srgbClr val="38E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48"/>
    <p:restoredTop sz="95007"/>
  </p:normalViewPr>
  <p:slideViewPr>
    <p:cSldViewPr snapToGrid="0" snapToObjects="1">
      <p:cViewPr varScale="1">
        <p:scale>
          <a:sx n="81" d="100"/>
          <a:sy n="81" d="100"/>
        </p:scale>
        <p:origin x="736" y="-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93067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46833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899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93420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98939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35749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559879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62970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73100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59532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835596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56044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39528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573812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54972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25617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02292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62775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3834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13"/>
          </p:nvPr>
        </p:nvSpPr>
        <p:spPr>
          <a:xfrm>
            <a:off x="-812800" y="0"/>
            <a:ext cx="15232066" cy="10160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 dirty="0"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idx="13"/>
          </p:nvPr>
        </p:nvSpPr>
        <p:spPr>
          <a:xfrm>
            <a:off x="1606550" y="635000"/>
            <a:ext cx="9779000" cy="652272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 dirty="0"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idx="13"/>
          </p:nvPr>
        </p:nvSpPr>
        <p:spPr>
          <a:xfrm>
            <a:off x="2717800" y="635000"/>
            <a:ext cx="12357100" cy="823806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 dirty="0"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idx="13"/>
          </p:nvPr>
        </p:nvSpPr>
        <p:spPr>
          <a:xfrm>
            <a:off x="4533900" y="2603500"/>
            <a:ext cx="942975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 dirty="0"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quarter" idx="13"/>
          </p:nvPr>
        </p:nvSpPr>
        <p:spPr>
          <a:xfrm>
            <a:off x="6680200" y="5026947"/>
            <a:ext cx="6057901" cy="4040705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 dirty="0"/>
          </a:p>
        </p:txBody>
      </p:sp>
      <p:sp>
        <p:nvSpPr>
          <p:cNvPr id="84" name="Image"/>
          <p:cNvSpPr>
            <a:spLocks noGrp="1"/>
          </p:cNvSpPr>
          <p:nvPr>
            <p:ph type="pic" sz="quarter" idx="14"/>
          </p:nvPr>
        </p:nvSpPr>
        <p:spPr>
          <a:xfrm>
            <a:off x="6502400" y="886747"/>
            <a:ext cx="5867400" cy="39116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 dirty="0"/>
          </a:p>
        </p:txBody>
      </p:sp>
      <p:sp>
        <p:nvSpPr>
          <p:cNvPr id="85" name="Image"/>
          <p:cNvSpPr>
            <a:spLocks noGrp="1"/>
          </p:cNvSpPr>
          <p:nvPr>
            <p:ph type="pic" idx="15"/>
          </p:nvPr>
        </p:nvSpPr>
        <p:spPr>
          <a:xfrm>
            <a:off x="-2374900" y="889000"/>
            <a:ext cx="11976100" cy="798406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 dirty="0"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8.png"/><Relationship Id="rId9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7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9.png"/><Relationship Id="rId9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Word of the Day…"/>
          <p:cNvSpPr txBox="1"/>
          <p:nvPr/>
        </p:nvSpPr>
        <p:spPr>
          <a:xfrm>
            <a:off x="219430" y="152303"/>
            <a:ext cx="12565940" cy="3180358"/>
          </a:xfrm>
          <a:prstGeom prst="rect">
            <a:avLst/>
          </a:prstGeom>
          <a:ln w="12700">
            <a:miter lim="400000"/>
          </a:ln>
          <a:effectLst>
            <a:outerShdw dist="25400" dir="5400000" rotWithShape="0">
              <a:srgbClr val="000000"/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21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pPr>
            <a:r>
              <a:rPr dirty="0">
                <a:solidFill>
                  <a:srgbClr val="00AEEE"/>
                </a:solidFill>
                <a:latin typeface="Gill Sans MT" panose="020B0502020104020203" pitchFamily="34" charset="77"/>
              </a:rPr>
              <a:t>Word of the Day</a:t>
            </a:r>
          </a:p>
          <a:p>
            <a:pPr algn="r">
              <a:defRPr sz="7900" b="1">
                <a:solidFill>
                  <a:schemeClr val="accent6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pPr>
            <a:r>
              <a:rPr lang="en-GB" dirty="0">
                <a:solidFill>
                  <a:srgbClr val="0070C0"/>
                </a:solidFill>
                <a:latin typeface="Gill Sans MT" panose="020B0502020104020203" pitchFamily="34" charset="77"/>
              </a:rPr>
              <a:t>Spring</a:t>
            </a:r>
            <a:r>
              <a:rPr dirty="0">
                <a:solidFill>
                  <a:srgbClr val="0070C0"/>
                </a:solidFill>
                <a:latin typeface="Gill Sans MT" panose="020B0502020104020203" pitchFamily="34" charset="77"/>
              </a:rPr>
              <a:t> Term 202</a:t>
            </a:r>
            <a:r>
              <a:rPr lang="en-GB" dirty="0">
                <a:solidFill>
                  <a:srgbClr val="0070C0"/>
                </a:solidFill>
                <a:latin typeface="Gill Sans MT" panose="020B0502020104020203" pitchFamily="34" charset="77"/>
              </a:rPr>
              <a:t>6</a:t>
            </a:r>
            <a:r>
              <a:rPr dirty="0">
                <a:solidFill>
                  <a:srgbClr val="0070C0"/>
                </a:solidFill>
                <a:latin typeface="Gill Sans MT" panose="020B0502020104020203" pitchFamily="34" charset="77"/>
              </a:rPr>
              <a:t> </a:t>
            </a:r>
          </a:p>
        </p:txBody>
      </p:sp>
      <p:sp>
        <p:nvSpPr>
          <p:cNvPr id="121" name="'Words unlock the doors to a world of                                            understanding...'"/>
          <p:cNvSpPr txBox="1"/>
          <p:nvPr/>
        </p:nvSpPr>
        <p:spPr>
          <a:xfrm>
            <a:off x="3330609" y="9023736"/>
            <a:ext cx="9180945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spcBef>
                <a:spcPts val="4200"/>
              </a:spcBef>
              <a:defRPr sz="3200">
                <a:latin typeface="Gill Sans SemiBold"/>
                <a:ea typeface="Gill Sans SemiBold"/>
                <a:cs typeface="Gill Sans SemiBold"/>
                <a:sym typeface="Gill Sans SemiBold"/>
              </a:defRPr>
            </a:pPr>
            <a:r>
              <a:rPr sz="2400" dirty="0">
                <a:latin typeface="Gill Sans MT" panose="020B0502020104020203" pitchFamily="34" charset="77"/>
              </a:rPr>
              <a:t>'</a:t>
            </a:r>
            <a:r>
              <a:rPr sz="2400" b="1" i="1" dirty="0">
                <a:latin typeface="Gill Sans MT" panose="020B0502020104020203" pitchFamily="34" charset="77"/>
                <a:ea typeface="Gill Sans"/>
                <a:cs typeface="Gill Sans"/>
                <a:sym typeface="Gill Sans"/>
              </a:rPr>
              <a:t>Words unlock the doors to a world of</a:t>
            </a:r>
            <a:r>
              <a:rPr lang="en-GB" sz="2400" b="1" i="1" dirty="0">
                <a:latin typeface="Gill Sans MT" panose="020B0502020104020203" pitchFamily="34" charset="77"/>
                <a:ea typeface="Gill Sans"/>
                <a:cs typeface="Gill Sans"/>
                <a:sym typeface="Gill Sans"/>
              </a:rPr>
              <a:t> </a:t>
            </a:r>
            <a:r>
              <a:rPr sz="2400" b="1" i="1" dirty="0">
                <a:latin typeface="Gill Sans MT" panose="020B0502020104020203" pitchFamily="34" charset="77"/>
                <a:ea typeface="Gill Sans"/>
                <a:cs typeface="Gill Sans"/>
                <a:sym typeface="Gill Sans"/>
              </a:rPr>
              <a:t>understanding...'</a:t>
            </a:r>
          </a:p>
        </p:txBody>
      </p:sp>
      <p:sp>
        <p:nvSpPr>
          <p:cNvPr id="122" name="Week 11 - 29th June 2020"/>
          <p:cNvSpPr txBox="1"/>
          <p:nvPr/>
        </p:nvSpPr>
        <p:spPr>
          <a:xfrm>
            <a:off x="5478622" y="3226831"/>
            <a:ext cx="6431248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Week </a:t>
            </a:r>
            <a:r>
              <a:rPr lang="en-GB" dirty="0">
                <a:latin typeface="Gill Sans MT" panose="020B0502020104020203" pitchFamily="34" charset="77"/>
              </a:rPr>
              <a:t>34</a:t>
            </a:r>
            <a:r>
              <a:rPr dirty="0">
                <a:latin typeface="Gill Sans MT" panose="020B0502020104020203" pitchFamily="34" charset="77"/>
              </a:rPr>
              <a:t> </a:t>
            </a:r>
            <a:r>
              <a:rPr lang="en-GB" dirty="0">
                <a:latin typeface="Gill Sans MT" panose="020B0502020104020203" pitchFamily="34" charset="77"/>
              </a:rPr>
              <a:t>–</a:t>
            </a:r>
            <a:r>
              <a:rPr dirty="0">
                <a:latin typeface="Gill Sans MT" panose="020B0502020104020203" pitchFamily="34" charset="77"/>
              </a:rPr>
              <a:t> </a:t>
            </a:r>
            <a:r>
              <a:rPr lang="en-GB" dirty="0">
                <a:latin typeface="Gill Sans MT" panose="020B0502020104020203" pitchFamily="34" charset="77"/>
              </a:rPr>
              <a:t>18th</a:t>
            </a:r>
            <a:r>
              <a:rPr dirty="0">
                <a:latin typeface="Gill Sans MT" panose="020B0502020104020203" pitchFamily="34" charset="77"/>
              </a:rPr>
              <a:t> </a:t>
            </a:r>
            <a:r>
              <a:rPr lang="en-GB" dirty="0">
                <a:latin typeface="Gill Sans MT" panose="020B0502020104020203" pitchFamily="34" charset="77"/>
              </a:rPr>
              <a:t>May</a:t>
            </a:r>
            <a:r>
              <a:rPr dirty="0">
                <a:latin typeface="Gill Sans MT" panose="020B0502020104020203" pitchFamily="34" charset="77"/>
              </a:rPr>
              <a:t> 202</a:t>
            </a:r>
            <a:r>
              <a:rPr lang="en-GB" dirty="0">
                <a:latin typeface="Gill Sans MT" panose="020B0502020104020203" pitchFamily="34" charset="77"/>
              </a:rPr>
              <a:t>6</a:t>
            </a:r>
            <a:endParaRPr dirty="0">
              <a:latin typeface="Gill Sans MT" panose="020B0502020104020203" pitchFamily="34" charset="77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93E7B5B-BA83-1A40-88CA-41B9CA3846FC}"/>
              </a:ext>
            </a:extLst>
          </p:cNvPr>
          <p:cNvGrpSpPr/>
          <p:nvPr/>
        </p:nvGrpSpPr>
        <p:grpSpPr>
          <a:xfrm>
            <a:off x="-8276819" y="-164678"/>
            <a:ext cx="10029965" cy="15256120"/>
            <a:chOff x="-8642579" y="-164678"/>
            <a:chExt cx="10029965" cy="1525612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360EA16-1FF2-7A41-9FFE-93201C894C8C}"/>
                </a:ext>
              </a:extLst>
            </p:cNvPr>
            <p:cNvSpPr/>
            <p:nvPr/>
          </p:nvSpPr>
          <p:spPr>
            <a:xfrm rot="20706798" flipH="1">
              <a:off x="-8642579" y="-10966"/>
              <a:ext cx="9434333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9CF7BC9-F256-484E-B2A3-20A683E99FCB}"/>
                </a:ext>
              </a:extLst>
            </p:cNvPr>
            <p:cNvSpPr/>
            <p:nvPr/>
          </p:nvSpPr>
          <p:spPr>
            <a:xfrm rot="20706798" flipH="1">
              <a:off x="-8046947" y="-164678"/>
              <a:ext cx="9434333" cy="15102408"/>
            </a:xfrm>
            <a:prstGeom prst="rect">
              <a:avLst/>
            </a:prstGeom>
            <a:solidFill>
              <a:srgbClr val="38E1FF">
                <a:alpha val="32941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5" name="Picture 4" descr="A close up of a toy&#10;&#10;Description automatically generated">
            <a:extLst>
              <a:ext uri="{FF2B5EF4-FFF2-40B4-BE49-F238E27FC236}">
                <a16:creationId xmlns:a16="http://schemas.microsoft.com/office/drawing/2014/main" id="{0E0A381E-E771-9A42-828B-936CC632479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59" t="20868" r="34222" b="19852"/>
          <a:stretch/>
        </p:blipFill>
        <p:spPr>
          <a:xfrm>
            <a:off x="194597" y="3889160"/>
            <a:ext cx="4115970" cy="5864440"/>
          </a:xfrm>
          <a:prstGeom prst="rect">
            <a:avLst/>
          </a:prstGeom>
        </p:spPr>
      </p:pic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2CC5B04C-98BD-014B-B30E-83A1C31AF9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5871">
            <a:off x="4454292" y="4450311"/>
            <a:ext cx="3513462" cy="26293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95F1DE71-708C-0147-917C-C5B1D4D208D4}"/>
              </a:ext>
            </a:extLst>
          </p:cNvPr>
          <p:cNvGrpSpPr/>
          <p:nvPr/>
        </p:nvGrpSpPr>
        <p:grpSpPr>
          <a:xfrm>
            <a:off x="11561091" y="3182930"/>
            <a:ext cx="8917924" cy="15439250"/>
            <a:chOff x="11782763" y="-862597"/>
            <a:chExt cx="8917924" cy="15439250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2699AD46-A23A-0743-A5AD-1B4A4E4B67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F53B4510-4E14-6043-BDB0-C5DAFE276E0E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13" name="Picture 12" descr="A screenshot of a cell phone&#10;&#10;Description automatically generated">
            <a:extLst>
              <a:ext uri="{FF2B5EF4-FFF2-40B4-BE49-F238E27FC236}">
                <a16:creationId xmlns:a16="http://schemas.microsoft.com/office/drawing/2014/main" id="{6EC0D784-5EA2-6841-BB18-6B704A0BBD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5752">
            <a:off x="6517535" y="6383473"/>
            <a:ext cx="3213149" cy="24030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Picture 14" descr="A screenshot of a cell phone&#10;&#10;Description automatically generated">
            <a:extLst>
              <a:ext uri="{FF2B5EF4-FFF2-40B4-BE49-F238E27FC236}">
                <a16:creationId xmlns:a16="http://schemas.microsoft.com/office/drawing/2014/main" id="{72679589-8404-E543-896F-014067FE98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2618">
            <a:off x="8719809" y="4398356"/>
            <a:ext cx="3138499" cy="23538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rasshopper Word of the Day"/>
          <p:cNvSpPr txBox="1"/>
          <p:nvPr/>
        </p:nvSpPr>
        <p:spPr>
          <a:xfrm>
            <a:off x="1965058" y="281766"/>
            <a:ext cx="10579819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Shinobi</a:t>
            </a:r>
            <a:r>
              <a:rPr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 Word of the Day</a:t>
            </a:r>
          </a:p>
        </p:txBody>
      </p:sp>
      <p:sp>
        <p:nvSpPr>
          <p:cNvPr id="150" name="Word of the Day:"/>
          <p:cNvSpPr txBox="1"/>
          <p:nvPr/>
        </p:nvSpPr>
        <p:spPr>
          <a:xfrm>
            <a:off x="981031" y="1607149"/>
            <a:ext cx="393056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Word of the Day:</a:t>
            </a:r>
          </a:p>
        </p:txBody>
      </p:sp>
      <p:sp>
        <p:nvSpPr>
          <p:cNvPr id="151" name="tear"/>
          <p:cNvSpPr txBox="1"/>
          <p:nvPr/>
        </p:nvSpPr>
        <p:spPr>
          <a:xfrm>
            <a:off x="6239827" y="1309202"/>
            <a:ext cx="2709076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diverse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52" name="Definition:"/>
          <p:cNvSpPr txBox="1"/>
          <p:nvPr/>
        </p:nvSpPr>
        <p:spPr>
          <a:xfrm>
            <a:off x="2212466" y="3137585"/>
            <a:ext cx="247824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Definition: </a:t>
            </a:r>
          </a:p>
        </p:txBody>
      </p:sp>
      <p:sp>
        <p:nvSpPr>
          <p:cNvPr id="153" name="(verb / noun)"/>
          <p:cNvSpPr txBox="1"/>
          <p:nvPr/>
        </p:nvSpPr>
        <p:spPr>
          <a:xfrm>
            <a:off x="9207354" y="1671690"/>
            <a:ext cx="423235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adjective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54" name="If you tear paper, cloth, or another material, or if it tears, you pull it into two pieces or you pull it so that a hole appears in it."/>
          <p:cNvSpPr txBox="1"/>
          <p:nvPr/>
        </p:nvSpPr>
        <p:spPr>
          <a:xfrm>
            <a:off x="692749" y="4006298"/>
            <a:ext cx="5858963" cy="1949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31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sz="4000" dirty="0">
                <a:latin typeface="Gill Sans MT" panose="020B0502020104020203" pitchFamily="34" charset="77"/>
              </a:rPr>
              <a:t>If a group or range of things is diverse, it is made up of a wide variety of things.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55" name="The was a tear in Freddie’s new school jumper."/>
          <p:cNvSpPr txBox="1"/>
          <p:nvPr/>
        </p:nvSpPr>
        <p:spPr>
          <a:xfrm>
            <a:off x="-5686" y="6662445"/>
            <a:ext cx="12999688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4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lang="en-GB" sz="4000" dirty="0">
                <a:latin typeface="Gill Sans MT" panose="020B0502020104020203" pitchFamily="34" charset="77"/>
              </a:rPr>
              <a:t>School is a </a:t>
            </a:r>
            <a:r>
              <a:rPr lang="en-GB" sz="4000" b="1" dirty="0">
                <a:latin typeface="Gill Sans MT" panose="020B0502020104020203" pitchFamily="34" charset="77"/>
              </a:rPr>
              <a:t>diverse</a:t>
            </a:r>
            <a:r>
              <a:rPr lang="en-GB" sz="4000" dirty="0">
                <a:latin typeface="Gill Sans MT" panose="020B0502020104020203" pitchFamily="34" charset="77"/>
              </a:rPr>
              <a:t> and welcoming place.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65" name="Word Class"/>
          <p:cNvSpPr txBox="1"/>
          <p:nvPr/>
        </p:nvSpPr>
        <p:spPr>
          <a:xfrm>
            <a:off x="10335049" y="1253517"/>
            <a:ext cx="211436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32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</a:p>
        </p:txBody>
      </p:sp>
      <p:sp>
        <p:nvSpPr>
          <p:cNvPr id="166" name="(tear)"/>
          <p:cNvSpPr txBox="1"/>
          <p:nvPr/>
        </p:nvSpPr>
        <p:spPr>
          <a:xfrm>
            <a:off x="5178697" y="2182175"/>
            <a:ext cx="4575922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5000" i="1">
                <a:solidFill>
                  <a:srgbClr val="A6AAA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di-verse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67" name="Pronunciation / Syllables"/>
          <p:cNvSpPr txBox="1"/>
          <p:nvPr/>
        </p:nvSpPr>
        <p:spPr>
          <a:xfrm>
            <a:off x="1145551" y="2437628"/>
            <a:ext cx="3382336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Pronunciation / Syllables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E126C1A-DF94-724E-8EDB-D39D2C40D2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7953118"/>
              </p:ext>
            </p:extLst>
          </p:nvPr>
        </p:nvGraphicFramePr>
        <p:xfrm>
          <a:off x="5112" y="7748437"/>
          <a:ext cx="12999690" cy="18044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7751693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20924222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690964335"/>
                    </a:ext>
                  </a:extLst>
                </a:gridCol>
              </a:tblGrid>
              <a:tr h="60148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Prefix / Suffix: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assorted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similar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</a:t>
                      </a:r>
                      <a:r>
                        <a:rPr lang="en-GB" sz="2600" dirty="0" err="1">
                          <a:latin typeface="Gill Sans MT" panose="020B0502020104020203" pitchFamily="34" charset="77"/>
                        </a:rPr>
                        <a:t>ity</a:t>
                      </a:r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nurse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community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varied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same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</a:t>
                      </a:r>
                      <a:r>
                        <a:rPr lang="en-GB" sz="2600" dirty="0" err="1">
                          <a:latin typeface="Gill Sans MT" panose="020B0502020104020203" pitchFamily="34" charset="77"/>
                        </a:rPr>
                        <a:t>ify</a:t>
                      </a:r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curse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culture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</a:tbl>
          </a:graphicData>
        </a:graphic>
      </p:graphicFrame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>
            <a:off x="12304821" y="1110918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08911" y="305549"/>
            <a:ext cx="1622203" cy="1340029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F2E5A168-8D29-7142-8FC5-632FBE6FD8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9945" y="2302092"/>
            <a:ext cx="3848343" cy="3848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046606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rasshopper Word of the Day"/>
          <p:cNvSpPr txBox="1"/>
          <p:nvPr/>
        </p:nvSpPr>
        <p:spPr>
          <a:xfrm>
            <a:off x="1965058" y="281766"/>
            <a:ext cx="10579819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Shinobi</a:t>
            </a:r>
            <a:r>
              <a:rPr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 Word of the Day</a:t>
            </a:r>
          </a:p>
        </p:txBody>
      </p:sp>
      <p:sp>
        <p:nvSpPr>
          <p:cNvPr id="150" name="Word of the Day:"/>
          <p:cNvSpPr txBox="1"/>
          <p:nvPr/>
        </p:nvSpPr>
        <p:spPr>
          <a:xfrm>
            <a:off x="981031" y="1607149"/>
            <a:ext cx="393056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Word of the Day:</a:t>
            </a:r>
          </a:p>
        </p:txBody>
      </p:sp>
      <p:sp>
        <p:nvSpPr>
          <p:cNvPr id="151" name="tear"/>
          <p:cNvSpPr txBox="1"/>
          <p:nvPr/>
        </p:nvSpPr>
        <p:spPr>
          <a:xfrm>
            <a:off x="5401334" y="1309202"/>
            <a:ext cx="3215624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fabricate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52" name="Definition:"/>
          <p:cNvSpPr txBox="1"/>
          <p:nvPr/>
        </p:nvSpPr>
        <p:spPr>
          <a:xfrm>
            <a:off x="2212466" y="3137585"/>
            <a:ext cx="247824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Definition: </a:t>
            </a:r>
          </a:p>
        </p:txBody>
      </p:sp>
      <p:sp>
        <p:nvSpPr>
          <p:cNvPr id="153" name="(verb / noun)"/>
          <p:cNvSpPr txBox="1"/>
          <p:nvPr/>
        </p:nvSpPr>
        <p:spPr>
          <a:xfrm>
            <a:off x="8711712" y="1645578"/>
            <a:ext cx="423235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verb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54" name="If you tear paper, cloth, or another material, or if it tears, you pull it into two pieces or you pull it so that a hole appears in it."/>
          <p:cNvSpPr txBox="1"/>
          <p:nvPr/>
        </p:nvSpPr>
        <p:spPr>
          <a:xfrm>
            <a:off x="703944" y="3993235"/>
            <a:ext cx="5798455" cy="1949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31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sz="4000" dirty="0">
                <a:latin typeface="Gill Sans MT" panose="020B0502020104020203" pitchFamily="34" charset="77"/>
              </a:rPr>
              <a:t>If someone fabricates information, they invent it in order to deceive people.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55" name="The was a tear in Freddie’s new school jumper."/>
          <p:cNvSpPr txBox="1"/>
          <p:nvPr/>
        </p:nvSpPr>
        <p:spPr>
          <a:xfrm>
            <a:off x="0" y="6636319"/>
            <a:ext cx="12999688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4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lang="en-GB" sz="4000" dirty="0">
                <a:latin typeface="Gill Sans MT" panose="020B0502020104020203" pitchFamily="34" charset="77"/>
              </a:rPr>
              <a:t>Jenny had </a:t>
            </a:r>
            <a:r>
              <a:rPr lang="en-GB" sz="4000" b="1" dirty="0">
                <a:latin typeface="Gill Sans MT" panose="020B0502020104020203" pitchFamily="34" charset="77"/>
              </a:rPr>
              <a:t>fabricated</a:t>
            </a:r>
            <a:r>
              <a:rPr lang="en-GB" sz="4000" dirty="0">
                <a:latin typeface="Gill Sans MT" panose="020B0502020104020203" pitchFamily="34" charset="77"/>
              </a:rPr>
              <a:t> what had happened at playtime.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65" name="Word Class"/>
          <p:cNvSpPr txBox="1"/>
          <p:nvPr/>
        </p:nvSpPr>
        <p:spPr>
          <a:xfrm>
            <a:off x="9722676" y="1227405"/>
            <a:ext cx="211436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32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</a:p>
        </p:txBody>
      </p:sp>
      <p:sp>
        <p:nvSpPr>
          <p:cNvPr id="166" name="(tear)"/>
          <p:cNvSpPr txBox="1"/>
          <p:nvPr/>
        </p:nvSpPr>
        <p:spPr>
          <a:xfrm>
            <a:off x="4873897" y="2182175"/>
            <a:ext cx="423235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000" i="1">
                <a:solidFill>
                  <a:srgbClr val="A6AAA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fab-</a:t>
            </a:r>
            <a:r>
              <a:rPr lang="en-GB" dirty="0" err="1">
                <a:latin typeface="Gill Sans MT" panose="020B0502020104020203" pitchFamily="34" charset="77"/>
              </a:rPr>
              <a:t>ri</a:t>
            </a:r>
            <a:r>
              <a:rPr lang="en-GB" dirty="0">
                <a:latin typeface="Gill Sans MT" panose="020B0502020104020203" pitchFamily="34" charset="77"/>
              </a:rPr>
              <a:t>-cate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67" name="Pronunciation / Syllables"/>
          <p:cNvSpPr txBox="1"/>
          <p:nvPr/>
        </p:nvSpPr>
        <p:spPr>
          <a:xfrm>
            <a:off x="1145551" y="2437628"/>
            <a:ext cx="3382336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Pronunciation / Syllables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>
            <a:off x="12304821" y="1110918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08911" y="305549"/>
            <a:ext cx="1622203" cy="1340029"/>
          </a:xfrm>
          <a:prstGeom prst="rect">
            <a:avLst/>
          </a:prstGeom>
        </p:spPr>
      </p:pic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E126C1A-DF94-724E-8EDB-D39D2C40D2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6319919"/>
              </p:ext>
            </p:extLst>
          </p:nvPr>
        </p:nvGraphicFramePr>
        <p:xfrm>
          <a:off x="5112" y="7748437"/>
          <a:ext cx="12999690" cy="18044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3655998878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20924222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690964335"/>
                    </a:ext>
                  </a:extLst>
                </a:gridCol>
              </a:tblGrid>
              <a:tr h="60148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Prefix / Suffix: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concoct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be honest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</a:t>
                      </a:r>
                      <a:r>
                        <a:rPr lang="en-GB" sz="2600" dirty="0" err="1">
                          <a:latin typeface="Gill Sans MT" panose="020B0502020104020203" pitchFamily="34" charset="77"/>
                        </a:rPr>
                        <a:t>tion</a:t>
                      </a:r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abdicate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total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invent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tell the truth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-ed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outright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</a:tbl>
          </a:graphicData>
        </a:graphic>
      </p:graphicFrame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3AD2E5AD-9496-3A45-A8D5-46C0A93351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0937" y="2956670"/>
            <a:ext cx="3215623" cy="3215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611546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rasshopper Word of the Day"/>
          <p:cNvSpPr txBox="1"/>
          <p:nvPr/>
        </p:nvSpPr>
        <p:spPr>
          <a:xfrm>
            <a:off x="1965058" y="281766"/>
            <a:ext cx="10579819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Shinobi</a:t>
            </a:r>
            <a:r>
              <a:rPr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 Word of the Day</a:t>
            </a:r>
          </a:p>
        </p:txBody>
      </p:sp>
      <p:sp>
        <p:nvSpPr>
          <p:cNvPr id="150" name="Word of the Day:"/>
          <p:cNvSpPr txBox="1"/>
          <p:nvPr/>
        </p:nvSpPr>
        <p:spPr>
          <a:xfrm>
            <a:off x="981031" y="1607149"/>
            <a:ext cx="393056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Word of the Day:</a:t>
            </a:r>
          </a:p>
        </p:txBody>
      </p:sp>
      <p:sp>
        <p:nvSpPr>
          <p:cNvPr id="151" name="tear"/>
          <p:cNvSpPr txBox="1"/>
          <p:nvPr/>
        </p:nvSpPr>
        <p:spPr>
          <a:xfrm>
            <a:off x="5640632" y="1309202"/>
            <a:ext cx="2840522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debacle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52" name="Definition:"/>
          <p:cNvSpPr txBox="1"/>
          <p:nvPr/>
        </p:nvSpPr>
        <p:spPr>
          <a:xfrm>
            <a:off x="2212466" y="3137585"/>
            <a:ext cx="247824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Definition: </a:t>
            </a:r>
          </a:p>
        </p:txBody>
      </p:sp>
      <p:sp>
        <p:nvSpPr>
          <p:cNvPr id="153" name="(verb / noun)"/>
          <p:cNvSpPr txBox="1"/>
          <p:nvPr/>
        </p:nvSpPr>
        <p:spPr>
          <a:xfrm>
            <a:off x="8728235" y="1645578"/>
            <a:ext cx="423235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noun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54" name="If you tear paper, cloth, or another material, or if it tears, you pull it into two pieces or you pull it so that a hole appears in it."/>
          <p:cNvSpPr txBox="1"/>
          <p:nvPr/>
        </p:nvSpPr>
        <p:spPr>
          <a:xfrm>
            <a:off x="587202" y="4168637"/>
            <a:ext cx="5622212" cy="1949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31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sz="4000" dirty="0">
                <a:latin typeface="Gill Sans MT" panose="020B0502020104020203" pitchFamily="34" charset="77"/>
              </a:rPr>
              <a:t>A debacle is an event or attempt that is a complete failure.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55" name="The was a tear in Freddie’s new school jumper."/>
          <p:cNvSpPr txBox="1"/>
          <p:nvPr/>
        </p:nvSpPr>
        <p:spPr>
          <a:xfrm>
            <a:off x="0" y="6732774"/>
            <a:ext cx="12999688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4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lang="en-GB" sz="4000" dirty="0">
                <a:latin typeface="Gill Sans MT" panose="020B0502020104020203" pitchFamily="34" charset="77"/>
              </a:rPr>
              <a:t>The talent show was a complete </a:t>
            </a:r>
            <a:r>
              <a:rPr lang="en-GB" sz="4000" b="1" dirty="0">
                <a:latin typeface="Gill Sans MT" panose="020B0502020104020203" pitchFamily="34" charset="77"/>
              </a:rPr>
              <a:t>debacle</a:t>
            </a:r>
            <a:r>
              <a:rPr lang="en-GB" sz="4000" dirty="0">
                <a:latin typeface="Gill Sans MT" panose="020B0502020104020203" pitchFamily="34" charset="77"/>
              </a:rPr>
              <a:t>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65" name="Word Class"/>
          <p:cNvSpPr txBox="1"/>
          <p:nvPr/>
        </p:nvSpPr>
        <p:spPr>
          <a:xfrm>
            <a:off x="9722676" y="1227405"/>
            <a:ext cx="211436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32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</a:p>
        </p:txBody>
      </p:sp>
      <p:sp>
        <p:nvSpPr>
          <p:cNvPr id="166" name="(tear)"/>
          <p:cNvSpPr txBox="1"/>
          <p:nvPr/>
        </p:nvSpPr>
        <p:spPr>
          <a:xfrm>
            <a:off x="4873897" y="2182175"/>
            <a:ext cx="423235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000" i="1">
                <a:solidFill>
                  <a:srgbClr val="A6AAA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de-</a:t>
            </a:r>
            <a:r>
              <a:rPr lang="en-GB" dirty="0" err="1">
                <a:latin typeface="Gill Sans MT" panose="020B0502020104020203" pitchFamily="34" charset="77"/>
              </a:rPr>
              <a:t>ba</a:t>
            </a:r>
            <a:r>
              <a:rPr lang="en-GB" dirty="0">
                <a:latin typeface="Gill Sans MT" panose="020B0502020104020203" pitchFamily="34" charset="77"/>
              </a:rPr>
              <a:t>-</a:t>
            </a:r>
            <a:r>
              <a:rPr lang="en-GB" dirty="0" err="1">
                <a:latin typeface="Gill Sans MT" panose="020B0502020104020203" pitchFamily="34" charset="77"/>
              </a:rPr>
              <a:t>cle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67" name="Pronunciation / Syllables"/>
          <p:cNvSpPr txBox="1"/>
          <p:nvPr/>
        </p:nvSpPr>
        <p:spPr>
          <a:xfrm>
            <a:off x="1145551" y="2437628"/>
            <a:ext cx="3382336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Pronunciation / Syllables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>
            <a:off x="12304821" y="1110918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08911" y="305549"/>
            <a:ext cx="1622203" cy="1340029"/>
          </a:xfrm>
          <a:prstGeom prst="rect">
            <a:avLst/>
          </a:prstGeom>
        </p:spPr>
      </p:pic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E126C1A-DF94-724E-8EDB-D39D2C40D2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340009"/>
              </p:ext>
            </p:extLst>
          </p:nvPr>
        </p:nvGraphicFramePr>
        <p:xfrm>
          <a:off x="5112" y="7748437"/>
          <a:ext cx="12999690" cy="18044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445892699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20924222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690964335"/>
                    </a:ext>
                  </a:extLst>
                </a:gridCol>
              </a:tblGrid>
              <a:tr h="60148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Prefix / Suffix: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fiasco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success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embarrassing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failure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accomplishment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major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</a:tbl>
          </a:graphicData>
        </a:graphic>
      </p:graphicFrame>
      <p:pic>
        <p:nvPicPr>
          <p:cNvPr id="4" name="Picture 3" descr="A picture containing icon&#10;&#10;Description automatically generated">
            <a:extLst>
              <a:ext uri="{FF2B5EF4-FFF2-40B4-BE49-F238E27FC236}">
                <a16:creationId xmlns:a16="http://schemas.microsoft.com/office/drawing/2014/main" id="{707E7A64-DF61-0547-B3FF-94DA5C157E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9983" y="2437628"/>
            <a:ext cx="3802831" cy="3802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023129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rasshopper Word of the Day"/>
          <p:cNvSpPr txBox="1"/>
          <p:nvPr/>
        </p:nvSpPr>
        <p:spPr>
          <a:xfrm>
            <a:off x="1965058" y="281766"/>
            <a:ext cx="10579819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Shinobi</a:t>
            </a:r>
            <a:r>
              <a:rPr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 Word of the Day</a:t>
            </a:r>
          </a:p>
        </p:txBody>
      </p:sp>
      <p:sp>
        <p:nvSpPr>
          <p:cNvPr id="150" name="Word of the Day:"/>
          <p:cNvSpPr txBox="1"/>
          <p:nvPr/>
        </p:nvSpPr>
        <p:spPr>
          <a:xfrm>
            <a:off x="981031" y="1607149"/>
            <a:ext cx="393056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Word of the Day:</a:t>
            </a:r>
          </a:p>
        </p:txBody>
      </p:sp>
      <p:sp>
        <p:nvSpPr>
          <p:cNvPr id="151" name="tear"/>
          <p:cNvSpPr txBox="1"/>
          <p:nvPr/>
        </p:nvSpPr>
        <p:spPr>
          <a:xfrm>
            <a:off x="5910290" y="1309202"/>
            <a:ext cx="2197718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cajole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52" name="Definition:"/>
          <p:cNvSpPr txBox="1"/>
          <p:nvPr/>
        </p:nvSpPr>
        <p:spPr>
          <a:xfrm>
            <a:off x="2212466" y="3137585"/>
            <a:ext cx="247824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Definition: </a:t>
            </a:r>
          </a:p>
        </p:txBody>
      </p:sp>
      <p:sp>
        <p:nvSpPr>
          <p:cNvPr id="153" name="(verb / noun)"/>
          <p:cNvSpPr txBox="1"/>
          <p:nvPr/>
        </p:nvSpPr>
        <p:spPr>
          <a:xfrm>
            <a:off x="8711712" y="1645578"/>
            <a:ext cx="423235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verb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54" name="If you tear paper, cloth, or another material, or if it tears, you pull it into two pieces or you pull it so that a hole appears in it."/>
          <p:cNvSpPr txBox="1"/>
          <p:nvPr/>
        </p:nvSpPr>
        <p:spPr>
          <a:xfrm>
            <a:off x="432067" y="4146600"/>
            <a:ext cx="6582631" cy="23185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31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sz="3600" dirty="0">
                <a:latin typeface="Gill Sans MT" panose="020B0502020104020203" pitchFamily="34" charset="77"/>
              </a:rPr>
              <a:t>If you cajole someone into doing something, you get them to do it after persuading them for some time.</a:t>
            </a:r>
            <a:endParaRPr sz="3600" dirty="0">
              <a:latin typeface="Gill Sans MT" panose="020B0502020104020203" pitchFamily="34" charset="77"/>
            </a:endParaRPr>
          </a:p>
        </p:txBody>
      </p:sp>
      <p:sp>
        <p:nvSpPr>
          <p:cNvPr id="155" name="The was a tear in Freddie’s new school jumper."/>
          <p:cNvSpPr txBox="1"/>
          <p:nvPr/>
        </p:nvSpPr>
        <p:spPr>
          <a:xfrm>
            <a:off x="0" y="6664184"/>
            <a:ext cx="12999689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4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lang="en-GB" dirty="0">
                <a:latin typeface="Gill Sans MT" panose="020B0502020104020203" pitchFamily="34" charset="77"/>
              </a:rPr>
              <a:t>Mrs Cooke </a:t>
            </a:r>
            <a:r>
              <a:rPr lang="en-GB" b="1" dirty="0">
                <a:latin typeface="Gill Sans MT" panose="020B0502020104020203" pitchFamily="34" charset="77"/>
              </a:rPr>
              <a:t>cajoled</a:t>
            </a:r>
            <a:r>
              <a:rPr lang="en-GB" dirty="0">
                <a:latin typeface="Gill Sans MT" panose="020B0502020104020203" pitchFamily="34" charset="77"/>
              </a:rPr>
              <a:t> the children into reading during break.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65" name="Word Class"/>
          <p:cNvSpPr txBox="1"/>
          <p:nvPr/>
        </p:nvSpPr>
        <p:spPr>
          <a:xfrm>
            <a:off x="9722676" y="1227405"/>
            <a:ext cx="211436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32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</a:p>
        </p:txBody>
      </p:sp>
      <p:sp>
        <p:nvSpPr>
          <p:cNvPr id="166" name="(tear)"/>
          <p:cNvSpPr txBox="1"/>
          <p:nvPr/>
        </p:nvSpPr>
        <p:spPr>
          <a:xfrm>
            <a:off x="4873897" y="2182175"/>
            <a:ext cx="423235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000" i="1">
                <a:solidFill>
                  <a:srgbClr val="A6AAA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ca-</a:t>
            </a:r>
            <a:r>
              <a:rPr lang="en-GB" dirty="0" err="1">
                <a:latin typeface="Gill Sans MT" panose="020B0502020104020203" pitchFamily="34" charset="77"/>
              </a:rPr>
              <a:t>jole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67" name="Pronunciation / Syllables"/>
          <p:cNvSpPr txBox="1"/>
          <p:nvPr/>
        </p:nvSpPr>
        <p:spPr>
          <a:xfrm>
            <a:off x="1145551" y="2437628"/>
            <a:ext cx="3382336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Pronunciation / Syllables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>
            <a:off x="12304821" y="1110918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08911" y="305549"/>
            <a:ext cx="1622203" cy="1340029"/>
          </a:xfrm>
          <a:prstGeom prst="rect">
            <a:avLst/>
          </a:prstGeom>
        </p:spPr>
      </p:pic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E126C1A-DF94-724E-8EDB-D39D2C40D2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5213412"/>
              </p:ext>
            </p:extLst>
          </p:nvPr>
        </p:nvGraphicFramePr>
        <p:xfrm>
          <a:off x="5112" y="7748437"/>
          <a:ext cx="13127900" cy="18044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25965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2725965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  <a:gridCol w="2224040">
                  <a:extLst>
                    <a:ext uri="{9D8B030D-6E8A-4147-A177-3AD203B41FA5}">
                      <a16:colId xmlns:a16="http://schemas.microsoft.com/office/drawing/2014/main" val="3331088901"/>
                    </a:ext>
                  </a:extLst>
                </a:gridCol>
                <a:gridCol w="2725965">
                  <a:extLst>
                    <a:ext uri="{9D8B030D-6E8A-4147-A177-3AD203B41FA5}">
                      <a16:colId xmlns:a16="http://schemas.microsoft.com/office/drawing/2014/main" val="2209242225"/>
                    </a:ext>
                  </a:extLst>
                </a:gridCol>
                <a:gridCol w="2725965">
                  <a:extLst>
                    <a:ext uri="{9D8B030D-6E8A-4147-A177-3AD203B41FA5}">
                      <a16:colId xmlns:a16="http://schemas.microsoft.com/office/drawing/2014/main" val="690964335"/>
                    </a:ext>
                  </a:extLst>
                </a:gridCol>
              </a:tblGrid>
              <a:tr h="60148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Prefix / Suffix: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persuade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bully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-ed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soul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gentle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coax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discourage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</a:t>
                      </a:r>
                      <a:r>
                        <a:rPr lang="en-GB" sz="2600" dirty="0" err="1">
                          <a:latin typeface="Gill Sans MT" panose="020B0502020104020203" pitchFamily="34" charset="77"/>
                        </a:rPr>
                        <a:t>ing</a:t>
                      </a:r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whole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artfully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</a:tbl>
          </a:graphicData>
        </a:graphic>
      </p:graphicFrame>
      <p:pic>
        <p:nvPicPr>
          <p:cNvPr id="22" name="Picture 21">
            <a:extLst>
              <a:ext uri="{FF2B5EF4-FFF2-40B4-BE49-F238E27FC236}">
                <a16:creationId xmlns:a16="http://schemas.microsoft.com/office/drawing/2014/main" id="{B1EA4209-A60D-8E41-95A7-A4E7DA45DE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7686" y="2145541"/>
            <a:ext cx="3962004" cy="3962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416224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rasshopper Word of the Day"/>
          <p:cNvSpPr txBox="1"/>
          <p:nvPr/>
        </p:nvSpPr>
        <p:spPr>
          <a:xfrm>
            <a:off x="1965058" y="281766"/>
            <a:ext cx="10579819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Shinobi</a:t>
            </a:r>
            <a:r>
              <a:rPr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 Word of the Day</a:t>
            </a:r>
          </a:p>
        </p:txBody>
      </p:sp>
      <p:sp>
        <p:nvSpPr>
          <p:cNvPr id="150" name="Word of the Day:"/>
          <p:cNvSpPr txBox="1"/>
          <p:nvPr/>
        </p:nvSpPr>
        <p:spPr>
          <a:xfrm>
            <a:off x="981031" y="1607149"/>
            <a:ext cx="393056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Word of the Day:</a:t>
            </a:r>
          </a:p>
        </p:txBody>
      </p:sp>
      <p:sp>
        <p:nvSpPr>
          <p:cNvPr id="151" name="tear"/>
          <p:cNvSpPr txBox="1"/>
          <p:nvPr/>
        </p:nvSpPr>
        <p:spPr>
          <a:xfrm>
            <a:off x="5627736" y="1309202"/>
            <a:ext cx="3255699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impartial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52" name="Definition:"/>
          <p:cNvSpPr txBox="1"/>
          <p:nvPr/>
        </p:nvSpPr>
        <p:spPr>
          <a:xfrm>
            <a:off x="2212466" y="3137585"/>
            <a:ext cx="247824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Definition: </a:t>
            </a:r>
          </a:p>
        </p:txBody>
      </p:sp>
      <p:sp>
        <p:nvSpPr>
          <p:cNvPr id="153" name="(verb / noun)"/>
          <p:cNvSpPr txBox="1"/>
          <p:nvPr/>
        </p:nvSpPr>
        <p:spPr>
          <a:xfrm>
            <a:off x="8711712" y="1645578"/>
            <a:ext cx="423235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adjective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54" name="If you tear paper, cloth, or another material, or if it tears, you pull it into two pieces or you pull it so that a hole appears in it."/>
          <p:cNvSpPr txBox="1"/>
          <p:nvPr/>
        </p:nvSpPr>
        <p:spPr>
          <a:xfrm>
            <a:off x="386496" y="3879595"/>
            <a:ext cx="6668248" cy="20723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31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sz="3200" dirty="0">
                <a:latin typeface="Gill Sans MT" panose="020B0502020104020203" pitchFamily="34" charset="77"/>
              </a:rPr>
              <a:t>Someone who is impartial is not directly involved in a particular situation, and is therefore able to give a fair opinion or decision about it.</a:t>
            </a:r>
            <a:endParaRPr sz="3200" dirty="0">
              <a:latin typeface="Gill Sans MT" panose="020B0502020104020203" pitchFamily="34" charset="77"/>
            </a:endParaRPr>
          </a:p>
        </p:txBody>
      </p:sp>
      <p:sp>
        <p:nvSpPr>
          <p:cNvPr id="155" name="The was a tear in Freddie’s new school jumper."/>
          <p:cNvSpPr txBox="1"/>
          <p:nvPr/>
        </p:nvSpPr>
        <p:spPr>
          <a:xfrm>
            <a:off x="23041" y="6708189"/>
            <a:ext cx="12999688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4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lang="en-GB" sz="4000" dirty="0">
                <a:latin typeface="Gill Sans MT" panose="020B0502020104020203" pitchFamily="34" charset="77"/>
              </a:rPr>
              <a:t>Mr Francis was always a fair and </a:t>
            </a:r>
            <a:r>
              <a:rPr lang="en-GB" sz="4000" b="1" dirty="0">
                <a:latin typeface="Gill Sans MT" panose="020B0502020104020203" pitchFamily="34" charset="77"/>
              </a:rPr>
              <a:t>impartial</a:t>
            </a:r>
            <a:r>
              <a:rPr lang="en-GB" sz="4000" dirty="0">
                <a:latin typeface="Gill Sans MT" panose="020B0502020104020203" pitchFamily="34" charset="77"/>
              </a:rPr>
              <a:t> referee.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65" name="Word Class"/>
          <p:cNvSpPr txBox="1"/>
          <p:nvPr/>
        </p:nvSpPr>
        <p:spPr>
          <a:xfrm>
            <a:off x="9722676" y="1227405"/>
            <a:ext cx="211436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32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</a:p>
        </p:txBody>
      </p:sp>
      <p:sp>
        <p:nvSpPr>
          <p:cNvPr id="166" name="(tear)"/>
          <p:cNvSpPr txBox="1"/>
          <p:nvPr/>
        </p:nvSpPr>
        <p:spPr>
          <a:xfrm>
            <a:off x="5142837" y="2182175"/>
            <a:ext cx="423235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000" i="1">
                <a:solidFill>
                  <a:srgbClr val="A6AAA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im-par-</a:t>
            </a:r>
            <a:r>
              <a:rPr lang="en-GB" dirty="0" err="1">
                <a:latin typeface="Gill Sans MT" panose="020B0502020104020203" pitchFamily="34" charset="77"/>
              </a:rPr>
              <a:t>tial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67" name="Pronunciation / Syllables"/>
          <p:cNvSpPr txBox="1"/>
          <p:nvPr/>
        </p:nvSpPr>
        <p:spPr>
          <a:xfrm>
            <a:off x="1145551" y="2437628"/>
            <a:ext cx="3382336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Pronunciation / Syllables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>
            <a:off x="12304821" y="1110918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08911" y="305549"/>
            <a:ext cx="1622203" cy="1340029"/>
          </a:xfrm>
          <a:prstGeom prst="rect">
            <a:avLst/>
          </a:prstGeom>
        </p:spPr>
      </p:pic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E126C1A-DF94-724E-8EDB-D39D2C40D2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9204997"/>
              </p:ext>
            </p:extLst>
          </p:nvPr>
        </p:nvGraphicFramePr>
        <p:xfrm>
          <a:off x="5112" y="7748437"/>
          <a:ext cx="12999690" cy="18044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3334831431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20924222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690964335"/>
                    </a:ext>
                  </a:extLst>
                </a:gridCol>
              </a:tblGrid>
              <a:tr h="60148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Prefix / Suffix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 neutral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biased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</a:t>
                      </a:r>
                      <a:r>
                        <a:rPr lang="en-GB" sz="2600" dirty="0" err="1">
                          <a:latin typeface="Gill Sans MT" panose="020B0502020104020203" pitchFamily="34" charset="77"/>
                        </a:rPr>
                        <a:t>ly</a:t>
                      </a:r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marshal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game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unbiased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>
                          <a:latin typeface="Gill Sans MT" panose="020B0502020104020203" pitchFamily="34" charset="77"/>
                        </a:rPr>
                        <a:t>partial</a:t>
                      </a:r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partial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judge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</a:tbl>
          </a:graphicData>
        </a:graphic>
      </p:graphicFrame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118F2310-1BED-BC40-A859-94A15EDACE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1197" y="2705765"/>
            <a:ext cx="3708060" cy="3708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880359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Word of the Day:"/>
          <p:cNvSpPr txBox="1"/>
          <p:nvPr/>
        </p:nvSpPr>
        <p:spPr>
          <a:xfrm>
            <a:off x="4237199" y="4067780"/>
            <a:ext cx="4848825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2800" dirty="0">
                <a:latin typeface="Gill Sans MT" panose="020B0502020104020203" pitchFamily="34" charset="77"/>
              </a:rPr>
              <a:t>Focus Word </a:t>
            </a:r>
            <a:r>
              <a:rPr lang="en-GB" sz="1800" dirty="0">
                <a:latin typeface="Gill Sans MT" panose="020B0502020104020203" pitchFamily="34" charset="77"/>
              </a:rPr>
              <a:t>(write below)</a:t>
            </a:r>
            <a:r>
              <a:rPr sz="1800" dirty="0">
                <a:latin typeface="Gill Sans MT" panose="020B0502020104020203" pitchFamily="34" charset="77"/>
              </a:rPr>
              <a:t>:</a:t>
            </a:r>
          </a:p>
        </p:txBody>
      </p:sp>
      <p:sp>
        <p:nvSpPr>
          <p:cNvPr id="152" name="Definition:"/>
          <p:cNvSpPr txBox="1"/>
          <p:nvPr/>
        </p:nvSpPr>
        <p:spPr>
          <a:xfrm>
            <a:off x="134969" y="1009378"/>
            <a:ext cx="6301398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pPr algn="l"/>
            <a:r>
              <a:rPr lang="en-GB" sz="2800" dirty="0">
                <a:latin typeface="Gill Sans MT" panose="020B0502020104020203" pitchFamily="34" charset="77"/>
              </a:rPr>
              <a:t>Describe / Definition</a:t>
            </a:r>
            <a:r>
              <a:rPr sz="2800" dirty="0">
                <a:latin typeface="Gill Sans MT" panose="020B0502020104020203" pitchFamily="34" charset="77"/>
              </a:rPr>
              <a:t>: </a:t>
            </a:r>
          </a:p>
        </p:txBody>
      </p:sp>
      <p:sp>
        <p:nvSpPr>
          <p:cNvPr id="165" name="Word Class"/>
          <p:cNvSpPr txBox="1"/>
          <p:nvPr/>
        </p:nvSpPr>
        <p:spPr>
          <a:xfrm>
            <a:off x="9548254" y="4558715"/>
            <a:ext cx="1941237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28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  <a:r>
              <a:rPr lang="en-GB" sz="2800" dirty="0">
                <a:solidFill>
                  <a:srgbClr val="C92405"/>
                </a:solidFill>
                <a:latin typeface="Gill Sans MT" panose="020B0502020104020203" pitchFamily="34" charset="77"/>
              </a:rPr>
              <a:t>:</a:t>
            </a:r>
            <a:endParaRPr sz="2800" dirty="0">
              <a:solidFill>
                <a:srgbClr val="C92405"/>
              </a:solidFill>
              <a:latin typeface="Gill Sans MT" panose="020B0502020104020203" pitchFamily="34" charset="77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9711631">
            <a:off x="13071077" y="-3913484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E126C1A-DF94-724E-8EDB-D39D2C40D238}"/>
              </a:ext>
            </a:extLst>
          </p:cNvPr>
          <p:cNvGraphicFramePr>
            <a:graphicFrameLocks noGrp="1"/>
          </p:cNvGraphicFramePr>
          <p:nvPr/>
        </p:nvGraphicFramePr>
        <p:xfrm>
          <a:off x="0" y="5616398"/>
          <a:ext cx="6522398" cy="413720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61199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3261199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</a:tblGrid>
              <a:tr h="716790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Synonyms:</a:t>
                      </a:r>
                    </a:p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(words with same / similar meaning)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Antonyms:</a:t>
                      </a:r>
                    </a:p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(words with opposite meaning)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1351811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716790"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Rhymes:</a:t>
                      </a:r>
                    </a:p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(words that sound the same)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Words:</a:t>
                      </a:r>
                    </a:p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(Example: football = pitch, team, player)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  <a:tr h="1351811"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51319385"/>
                  </a:ext>
                </a:extLst>
              </a:tr>
            </a:tbl>
          </a:graphicData>
        </a:graphic>
      </p:graphicFrame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F6EBC672-2A25-9A4F-BEA5-DD15238F7A08}"/>
              </a:ext>
            </a:extLst>
          </p:cNvPr>
          <p:cNvSpPr/>
          <p:nvPr/>
        </p:nvSpPr>
        <p:spPr>
          <a:xfrm>
            <a:off x="4049306" y="4519916"/>
            <a:ext cx="5331577" cy="1099584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C0EB75B-CE44-7846-AB22-8FD283C0F727}"/>
              </a:ext>
            </a:extLst>
          </p:cNvPr>
          <p:cNvCxnSpPr>
            <a:cxnSpLocks/>
          </p:cNvCxnSpPr>
          <p:nvPr/>
        </p:nvCxnSpPr>
        <p:spPr>
          <a:xfrm>
            <a:off x="9230050" y="4527937"/>
            <a:ext cx="3774750" cy="23084"/>
          </a:xfrm>
          <a:prstGeom prst="line">
            <a:avLst/>
          </a:prstGeom>
          <a:ln w="9525" cap="flat" cmpd="sng" algn="ctr">
            <a:solidFill>
              <a:srgbClr val="0365C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FB28A97C-5AC4-BD49-B3AB-E8446B04A0F7}"/>
              </a:ext>
            </a:extLst>
          </p:cNvPr>
          <p:cNvCxnSpPr>
            <a:cxnSpLocks/>
          </p:cNvCxnSpPr>
          <p:nvPr/>
        </p:nvCxnSpPr>
        <p:spPr>
          <a:xfrm>
            <a:off x="9230050" y="5619500"/>
            <a:ext cx="3774750" cy="0"/>
          </a:xfrm>
          <a:prstGeom prst="line">
            <a:avLst/>
          </a:prstGeom>
          <a:ln w="9525" cap="flat" cmpd="sng" algn="ctr">
            <a:solidFill>
              <a:srgbClr val="0365C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46" name="Word Class">
            <a:extLst>
              <a:ext uri="{FF2B5EF4-FFF2-40B4-BE49-F238E27FC236}">
                <a16:creationId xmlns:a16="http://schemas.microsoft.com/office/drawing/2014/main" id="{21640A06-AF8A-9643-B8EB-F336ADD7BF49}"/>
              </a:ext>
            </a:extLst>
          </p:cNvPr>
          <p:cNvSpPr txBox="1"/>
          <p:nvPr/>
        </p:nvSpPr>
        <p:spPr>
          <a:xfrm>
            <a:off x="6584702" y="5627194"/>
            <a:ext cx="3170741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2800" dirty="0">
                <a:solidFill>
                  <a:srgbClr val="C92405"/>
                </a:solidFill>
                <a:latin typeface="Gill Sans MT" panose="020B0502020104020203" pitchFamily="34" charset="77"/>
              </a:rPr>
              <a:t>Draw your sentence:</a:t>
            </a:r>
            <a:endParaRPr sz="2800" dirty="0">
              <a:solidFill>
                <a:srgbClr val="C92405"/>
              </a:solidFill>
              <a:latin typeface="Gill Sans MT" panose="020B0502020104020203" pitchFamily="34" charset="77"/>
            </a:endParaRP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12BEAB5B-888F-AB4B-8084-B7517E46124D}"/>
              </a:ext>
            </a:extLst>
          </p:cNvPr>
          <p:cNvCxnSpPr>
            <a:cxnSpLocks/>
          </p:cNvCxnSpPr>
          <p:nvPr/>
        </p:nvCxnSpPr>
        <p:spPr>
          <a:xfrm>
            <a:off x="6502400" y="834297"/>
            <a:ext cx="0" cy="3443268"/>
          </a:xfrm>
          <a:prstGeom prst="line">
            <a:avLst/>
          </a:prstGeom>
          <a:ln w="9525" cap="flat" cmpd="sng" algn="ctr">
            <a:solidFill>
              <a:srgbClr val="0365C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48" name="Word Class">
            <a:extLst>
              <a:ext uri="{FF2B5EF4-FFF2-40B4-BE49-F238E27FC236}">
                <a16:creationId xmlns:a16="http://schemas.microsoft.com/office/drawing/2014/main" id="{B87BA57F-911C-9345-ADD2-5EB8324B7021}"/>
              </a:ext>
            </a:extLst>
          </p:cNvPr>
          <p:cNvSpPr txBox="1"/>
          <p:nvPr/>
        </p:nvSpPr>
        <p:spPr>
          <a:xfrm>
            <a:off x="6584702" y="1015294"/>
            <a:ext cx="3912327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pPr algn="l"/>
            <a:r>
              <a:rPr lang="en-GB" sz="2800" dirty="0">
                <a:solidFill>
                  <a:srgbClr val="C92405"/>
                </a:solidFill>
                <a:latin typeface="Gill Sans MT" panose="020B0502020104020203" pitchFamily="34" charset="77"/>
              </a:rPr>
              <a:t>Use it in a sentence:</a:t>
            </a:r>
            <a:endParaRPr sz="2800" dirty="0">
              <a:solidFill>
                <a:srgbClr val="C92405"/>
              </a:solidFill>
              <a:latin typeface="Gill Sans MT" panose="020B0502020104020203" pitchFamily="34" charset="77"/>
            </a:endParaRPr>
          </a:p>
        </p:txBody>
      </p:sp>
      <p:sp>
        <p:nvSpPr>
          <p:cNvPr id="148" name="Grasshopper Word of the Day"/>
          <p:cNvSpPr txBox="1"/>
          <p:nvPr/>
        </p:nvSpPr>
        <p:spPr>
          <a:xfrm>
            <a:off x="1302106" y="17462"/>
            <a:ext cx="9802363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Vocabulary Laboratory</a:t>
            </a:r>
            <a:endParaRPr sz="7000" dirty="0">
              <a:solidFill>
                <a:srgbClr val="00AEEE"/>
              </a:solidFill>
              <a:latin typeface="Gill Sans MT" panose="020B0502020104020203" pitchFamily="34" charset="77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11489491" y="339363"/>
            <a:ext cx="1622203" cy="1340029"/>
          </a:xfrm>
          <a:prstGeom prst="rect">
            <a:avLst/>
          </a:prstGeom>
        </p:spPr>
      </p:pic>
      <p:grpSp>
        <p:nvGrpSpPr>
          <p:cNvPr id="54" name="Group 53">
            <a:extLst>
              <a:ext uri="{FF2B5EF4-FFF2-40B4-BE49-F238E27FC236}">
                <a16:creationId xmlns:a16="http://schemas.microsoft.com/office/drawing/2014/main" id="{A82874A9-E32D-124C-8613-05482F0523A3}"/>
              </a:ext>
            </a:extLst>
          </p:cNvPr>
          <p:cNvGrpSpPr/>
          <p:nvPr/>
        </p:nvGrpSpPr>
        <p:grpSpPr>
          <a:xfrm rot="8845784">
            <a:off x="-8510484" y="2077609"/>
            <a:ext cx="8917924" cy="15439250"/>
            <a:chOff x="11782763" y="-862597"/>
            <a:chExt cx="8917924" cy="15439250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C38AC6DB-B440-4147-958A-EA8A6D2C6896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DA48E428-6FC2-4646-A3EE-F1C389DEE3EE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19C2E683-E563-EC4A-8BCC-97B73FE19449}"/>
              </a:ext>
            </a:extLst>
          </p:cNvPr>
          <p:cNvCxnSpPr>
            <a:cxnSpLocks/>
          </p:cNvCxnSpPr>
          <p:nvPr/>
        </p:nvCxnSpPr>
        <p:spPr>
          <a:xfrm>
            <a:off x="206685" y="1451841"/>
            <a:ext cx="3056466" cy="0"/>
          </a:xfrm>
          <a:prstGeom prst="line">
            <a:avLst/>
          </a:prstGeom>
          <a:ln w="9525" cap="flat" cmpd="sng" algn="ctr">
            <a:solidFill>
              <a:srgbClr val="0365C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5D8D83E5-1C51-AE4B-956A-5207505C9075}"/>
              </a:ext>
            </a:extLst>
          </p:cNvPr>
          <p:cNvCxnSpPr>
            <a:cxnSpLocks/>
          </p:cNvCxnSpPr>
          <p:nvPr/>
        </p:nvCxnSpPr>
        <p:spPr>
          <a:xfrm>
            <a:off x="6681048" y="1451841"/>
            <a:ext cx="2849277" cy="0"/>
          </a:xfrm>
          <a:prstGeom prst="line">
            <a:avLst/>
          </a:prstGeom>
          <a:ln w="9525" cap="flat" cmpd="sng" algn="ctr">
            <a:solidFill>
              <a:srgbClr val="0365C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6123833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9711631">
            <a:off x="13071077" y="-3913484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E126C1A-DF94-724E-8EDB-D39D2C40D238}"/>
              </a:ext>
            </a:extLst>
          </p:cNvPr>
          <p:cNvGraphicFramePr>
            <a:graphicFrameLocks noGrp="1"/>
          </p:cNvGraphicFramePr>
          <p:nvPr/>
        </p:nvGraphicFramePr>
        <p:xfrm>
          <a:off x="0" y="1197272"/>
          <a:ext cx="13004800" cy="853886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02400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6502400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</a:tblGrid>
              <a:tr h="635235">
                <a:tc>
                  <a:txBody>
                    <a:bodyPr/>
                    <a:lstStyle/>
                    <a:p>
                      <a:pPr algn="ctr"/>
                      <a:r>
                        <a:rPr lang="en-GB" sz="2600" b="0" dirty="0">
                          <a:solidFill>
                            <a:srgbClr val="0365C0"/>
                          </a:solidFill>
                          <a:latin typeface="Gill Sans MT" panose="020B0502020104020203" pitchFamily="34" charset="77"/>
                        </a:rPr>
                        <a:t>Word: </a:t>
                      </a:r>
                      <a:r>
                        <a:rPr lang="en-GB" sz="26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thirsty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b="0" dirty="0">
                          <a:solidFill>
                            <a:srgbClr val="0365C0"/>
                          </a:solidFill>
                          <a:latin typeface="Gill Sans MT" panose="020B0502020104020203" pitchFamily="34" charset="77"/>
                        </a:rPr>
                        <a:t>Word:</a:t>
                      </a:r>
                      <a:r>
                        <a:rPr lang="en-GB" sz="26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 ground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3634198">
                <a:tc>
                  <a:txBody>
                    <a:bodyPr/>
                    <a:lstStyle/>
                    <a:p>
                      <a:pPr algn="l"/>
                      <a:r>
                        <a:rPr lang="en-GB" sz="260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26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35235"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0365C0"/>
                          </a:solidFill>
                          <a:latin typeface="Gill Sans MT" panose="020B0502020104020203" pitchFamily="34" charset="77"/>
                        </a:rPr>
                        <a:t>Word:</a:t>
                      </a:r>
                      <a:r>
                        <a:rPr lang="en-GB" sz="26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 ambulance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0365C0"/>
                          </a:solidFill>
                          <a:latin typeface="Gill Sans MT" panose="020B0502020104020203" pitchFamily="34" charset="77"/>
                        </a:rPr>
                        <a:t>Word: </a:t>
                      </a:r>
                      <a:r>
                        <a:rPr lang="en-GB" sz="26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weekend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  <a:tr h="3634198"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51319385"/>
                  </a:ext>
                </a:extLst>
              </a:tr>
            </a:tbl>
          </a:graphicData>
        </a:graphic>
      </p:graphicFrame>
      <p:sp>
        <p:nvSpPr>
          <p:cNvPr id="148" name="Grasshopper Word of the Day"/>
          <p:cNvSpPr txBox="1"/>
          <p:nvPr/>
        </p:nvSpPr>
        <p:spPr>
          <a:xfrm>
            <a:off x="324857" y="17462"/>
            <a:ext cx="9121088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Vocabulary Visualiser</a:t>
            </a:r>
            <a:endParaRPr sz="7000" dirty="0">
              <a:solidFill>
                <a:srgbClr val="00AEEE"/>
              </a:solidFill>
              <a:latin typeface="Gill Sans MT" panose="020B0502020104020203" pitchFamily="34" charset="77"/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82874A9-E32D-124C-8613-05482F0523A3}"/>
              </a:ext>
            </a:extLst>
          </p:cNvPr>
          <p:cNvGrpSpPr/>
          <p:nvPr/>
        </p:nvGrpSpPr>
        <p:grpSpPr>
          <a:xfrm rot="8845784">
            <a:off x="-8510484" y="2077609"/>
            <a:ext cx="8917924" cy="15439250"/>
            <a:chOff x="11782763" y="-862597"/>
            <a:chExt cx="8917924" cy="15439250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C38AC6DB-B440-4147-958A-EA8A6D2C6896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DA48E428-6FC2-4646-A3EE-F1C389DEE3EE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F960320C-5CFE-6448-A62D-AEE5B25DC1E7}"/>
              </a:ext>
            </a:extLst>
          </p:cNvPr>
          <p:cNvSpPr txBox="1"/>
          <p:nvPr/>
        </p:nvSpPr>
        <p:spPr>
          <a:xfrm>
            <a:off x="9398239" y="128282"/>
            <a:ext cx="2278637" cy="93358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Draw the </a:t>
            </a:r>
            <a:r>
              <a:rPr kumimoji="0" lang="en-GB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Grasshopper</a:t>
            </a:r>
            <a:r>
              <a:rPr kumimoji="0" lang="en-GB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 words and bring them to life.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-1454" y="8852728"/>
            <a:ext cx="971450" cy="80247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B397327-F896-5F47-97C7-A835D9998C2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99" t="16006" r="27914" b="20497"/>
          <a:stretch/>
        </p:blipFill>
        <p:spPr>
          <a:xfrm>
            <a:off x="11514957" y="17462"/>
            <a:ext cx="1600913" cy="1800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170065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9711631">
            <a:off x="13071077" y="-3913484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E126C1A-DF94-724E-8EDB-D39D2C40D238}"/>
              </a:ext>
            </a:extLst>
          </p:cNvPr>
          <p:cNvGraphicFramePr>
            <a:graphicFrameLocks noGrp="1"/>
          </p:cNvGraphicFramePr>
          <p:nvPr/>
        </p:nvGraphicFramePr>
        <p:xfrm>
          <a:off x="0" y="1197272"/>
          <a:ext cx="13004800" cy="853886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02400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6502400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</a:tblGrid>
              <a:tr h="635235">
                <a:tc>
                  <a:txBody>
                    <a:bodyPr/>
                    <a:lstStyle/>
                    <a:p>
                      <a:pPr algn="ctr"/>
                      <a:r>
                        <a:rPr lang="en-GB" sz="2600" b="0" dirty="0">
                          <a:solidFill>
                            <a:srgbClr val="0365C0"/>
                          </a:solidFill>
                          <a:latin typeface="Gill Sans MT" panose="020B0502020104020203" pitchFamily="34" charset="77"/>
                        </a:rPr>
                        <a:t>Word:</a:t>
                      </a:r>
                      <a:r>
                        <a:rPr lang="en-GB" sz="26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 diverse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b="0" dirty="0">
                          <a:solidFill>
                            <a:srgbClr val="0365C0"/>
                          </a:solidFill>
                          <a:latin typeface="Gill Sans MT" panose="020B0502020104020203" pitchFamily="34" charset="77"/>
                        </a:rPr>
                        <a:t>Word:</a:t>
                      </a:r>
                      <a:r>
                        <a:rPr lang="en-GB" sz="26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 fabricate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3634198">
                <a:tc>
                  <a:txBody>
                    <a:bodyPr/>
                    <a:lstStyle/>
                    <a:p>
                      <a:pPr algn="l"/>
                      <a:r>
                        <a:rPr lang="en-GB" sz="260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26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35235"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0365C0"/>
                          </a:solidFill>
                          <a:latin typeface="Gill Sans MT" panose="020B0502020104020203" pitchFamily="34" charset="77"/>
                        </a:rPr>
                        <a:t>Word:</a:t>
                      </a:r>
                      <a:r>
                        <a:rPr lang="en-GB" sz="26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 cajole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0365C0"/>
                          </a:solidFill>
                          <a:latin typeface="Gill Sans MT" panose="020B0502020104020203" pitchFamily="34" charset="77"/>
                        </a:rPr>
                        <a:t>Word:</a:t>
                      </a:r>
                      <a:r>
                        <a:rPr lang="en-GB" sz="26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 impartial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  <a:tr h="3634198"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51319385"/>
                  </a:ext>
                </a:extLst>
              </a:tr>
            </a:tbl>
          </a:graphicData>
        </a:graphic>
      </p:graphicFrame>
      <p:sp>
        <p:nvSpPr>
          <p:cNvPr id="148" name="Grasshopper Word of the Day"/>
          <p:cNvSpPr txBox="1"/>
          <p:nvPr/>
        </p:nvSpPr>
        <p:spPr>
          <a:xfrm>
            <a:off x="324857" y="17462"/>
            <a:ext cx="9121088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Vocabulary Visualiser</a:t>
            </a:r>
            <a:endParaRPr sz="7000" dirty="0">
              <a:solidFill>
                <a:srgbClr val="00AEEE"/>
              </a:solidFill>
              <a:latin typeface="Gill Sans MT" panose="020B0502020104020203" pitchFamily="34" charset="77"/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82874A9-E32D-124C-8613-05482F0523A3}"/>
              </a:ext>
            </a:extLst>
          </p:cNvPr>
          <p:cNvGrpSpPr/>
          <p:nvPr/>
        </p:nvGrpSpPr>
        <p:grpSpPr>
          <a:xfrm rot="8845784">
            <a:off x="-8510484" y="2077609"/>
            <a:ext cx="8917924" cy="15439250"/>
            <a:chOff x="11782763" y="-862597"/>
            <a:chExt cx="8917924" cy="15439250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C38AC6DB-B440-4147-958A-EA8A6D2C6896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DA48E428-6FC2-4646-A3EE-F1C389DEE3EE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F960320C-5CFE-6448-A62D-AEE5B25DC1E7}"/>
              </a:ext>
            </a:extLst>
          </p:cNvPr>
          <p:cNvSpPr txBox="1"/>
          <p:nvPr/>
        </p:nvSpPr>
        <p:spPr>
          <a:xfrm>
            <a:off x="9380310" y="199998"/>
            <a:ext cx="2134647" cy="93358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Draw the </a:t>
            </a:r>
            <a:r>
              <a:rPr kumimoji="0" lang="en-GB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Shinobi</a:t>
            </a:r>
            <a:r>
              <a:rPr kumimoji="0" lang="en-GB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 words and bring them to life.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17929" y="8819154"/>
            <a:ext cx="1021976" cy="8442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A86BE72-1703-3C4A-ADCE-227617DFFA1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98" t="20985" r="36573" b="21472"/>
          <a:stretch/>
        </p:blipFill>
        <p:spPr>
          <a:xfrm>
            <a:off x="11514956" y="92525"/>
            <a:ext cx="1340431" cy="1704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703173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9711631">
            <a:off x="13071077" y="-3913484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148" name="Grasshopper Word of the Day"/>
          <p:cNvSpPr txBox="1"/>
          <p:nvPr/>
        </p:nvSpPr>
        <p:spPr>
          <a:xfrm>
            <a:off x="817786" y="17462"/>
            <a:ext cx="8135240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Matching Meanings</a:t>
            </a:r>
            <a:endParaRPr sz="7000" dirty="0">
              <a:solidFill>
                <a:srgbClr val="00AEEE"/>
              </a:solidFill>
              <a:latin typeface="Gill Sans MT" panose="020B0502020104020203" pitchFamily="34" charset="77"/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82874A9-E32D-124C-8613-05482F0523A3}"/>
              </a:ext>
            </a:extLst>
          </p:cNvPr>
          <p:cNvGrpSpPr/>
          <p:nvPr/>
        </p:nvGrpSpPr>
        <p:grpSpPr>
          <a:xfrm rot="8845784">
            <a:off x="-8510484" y="2077609"/>
            <a:ext cx="8917924" cy="15439250"/>
            <a:chOff x="11782763" y="-862597"/>
            <a:chExt cx="8917924" cy="15439250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C38AC6DB-B440-4147-958A-EA8A6D2C6896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DA48E428-6FC2-4646-A3EE-F1C389DEE3EE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F960320C-5CFE-6448-A62D-AEE5B25DC1E7}"/>
              </a:ext>
            </a:extLst>
          </p:cNvPr>
          <p:cNvSpPr txBox="1"/>
          <p:nvPr/>
        </p:nvSpPr>
        <p:spPr>
          <a:xfrm>
            <a:off x="9308594" y="199998"/>
            <a:ext cx="2134647" cy="93358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800" dirty="0">
                <a:latin typeface="Gill Sans MT" panose="020B0502020104020203" pitchFamily="34" charset="77"/>
              </a:rPr>
              <a:t>Draw lines </a:t>
            </a:r>
            <a:r>
              <a:rPr kumimoji="0" lang="en-GB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from the </a:t>
            </a:r>
            <a:r>
              <a:rPr kumimoji="0" lang="en-GB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Grasshopper</a:t>
            </a:r>
            <a:r>
              <a:rPr kumimoji="0" lang="en-GB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 words to their definitions.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17929" y="8819154"/>
            <a:ext cx="1021976" cy="844208"/>
          </a:xfrm>
          <a:prstGeom prst="rect">
            <a:avLst/>
          </a:prstGeom>
        </p:spPr>
      </p:pic>
      <p:graphicFrame>
        <p:nvGraphicFramePr>
          <p:cNvPr id="13" name="Table 2">
            <a:extLst>
              <a:ext uri="{FF2B5EF4-FFF2-40B4-BE49-F238E27FC236}">
                <a16:creationId xmlns:a16="http://schemas.microsoft.com/office/drawing/2014/main" id="{708C9FF0-0C9B-CC42-8D53-CC7C19324B6E}"/>
              </a:ext>
            </a:extLst>
          </p:cNvPr>
          <p:cNvGraphicFramePr>
            <a:graphicFrameLocks noGrp="1"/>
          </p:cNvGraphicFramePr>
          <p:nvPr/>
        </p:nvGraphicFramePr>
        <p:xfrm>
          <a:off x="889659" y="1251704"/>
          <a:ext cx="2599938" cy="76950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</a:tblGrid>
              <a:tr h="128251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Grasshopper Word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thirsty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ground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nickname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16468079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ambulance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00703368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weekend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64104805"/>
                  </a:ext>
                </a:extLst>
              </a:tr>
            </a:tbl>
          </a:graphicData>
        </a:graphic>
      </p:graphicFrame>
      <p:graphicFrame>
        <p:nvGraphicFramePr>
          <p:cNvPr id="14" name="Table 2">
            <a:extLst>
              <a:ext uri="{FF2B5EF4-FFF2-40B4-BE49-F238E27FC236}">
                <a16:creationId xmlns:a16="http://schemas.microsoft.com/office/drawing/2014/main" id="{FA5B5AA8-0E40-3441-9859-DDACC675242D}"/>
              </a:ext>
            </a:extLst>
          </p:cNvPr>
          <p:cNvGraphicFramePr>
            <a:graphicFrameLocks noGrp="1"/>
          </p:cNvGraphicFramePr>
          <p:nvPr/>
        </p:nvGraphicFramePr>
        <p:xfrm>
          <a:off x="5934636" y="1251704"/>
          <a:ext cx="4199392" cy="76950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99392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</a:tblGrid>
              <a:tr h="128251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Grasshopper Definitions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Gill Sans MT" panose="020B0502020104020203" pitchFamily="34" charset="77"/>
                        </a:rPr>
                        <a:t>The *** is the soil and rock on the earth's surface.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Gill Sans MT" panose="020B0502020104020203" pitchFamily="34" charset="77"/>
                        </a:rPr>
                        <a:t>An *** is a vehicle for taking people to and from hospital.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Gill Sans MT" panose="020B0502020104020203" pitchFamily="34" charset="77"/>
                        </a:rPr>
                        <a:t>A *** is Saturday and Sunday.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16468079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Gill Sans MT" panose="020B0502020104020203" pitchFamily="34" charset="77"/>
                        </a:rPr>
                        <a:t>If you are ***, you feel a need to drink something.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00703368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Gill Sans MT" panose="020B0502020104020203" pitchFamily="34" charset="77"/>
                        </a:rPr>
                        <a:t>A *** is an informal name for someone or something.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64104805"/>
                  </a:ext>
                </a:extLst>
              </a:tr>
            </a:tbl>
          </a:graphicData>
        </a:graphic>
      </p:graphicFrame>
      <p:pic>
        <p:nvPicPr>
          <p:cNvPr id="21" name="Picture 20">
            <a:extLst>
              <a:ext uri="{FF2B5EF4-FFF2-40B4-BE49-F238E27FC236}">
                <a16:creationId xmlns:a16="http://schemas.microsoft.com/office/drawing/2014/main" id="{BF77523C-8284-C341-BC29-295082F3A8D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99" t="16006" r="27914" b="20497"/>
          <a:stretch/>
        </p:blipFill>
        <p:spPr>
          <a:xfrm>
            <a:off x="11514957" y="17462"/>
            <a:ext cx="1600913" cy="1800471"/>
          </a:xfrm>
          <a:prstGeom prst="rect">
            <a:avLst/>
          </a:prstGeom>
        </p:spPr>
      </p:pic>
      <p:pic>
        <p:nvPicPr>
          <p:cNvPr id="29" name="Picture 28" descr="Icon&#10;&#10;Description automatically generated">
            <a:extLst>
              <a:ext uri="{FF2B5EF4-FFF2-40B4-BE49-F238E27FC236}">
                <a16:creationId xmlns:a16="http://schemas.microsoft.com/office/drawing/2014/main" id="{705AE202-38ED-0644-AF8C-CE931951C9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4563" y="6485198"/>
            <a:ext cx="1090394" cy="1090394"/>
          </a:xfrm>
          <a:prstGeom prst="rect">
            <a:avLst/>
          </a:prstGeom>
        </p:spPr>
      </p:pic>
      <p:pic>
        <p:nvPicPr>
          <p:cNvPr id="30" name="Picture 29" descr="Icon&#10;&#10;Description automatically generated">
            <a:extLst>
              <a:ext uri="{FF2B5EF4-FFF2-40B4-BE49-F238E27FC236}">
                <a16:creationId xmlns:a16="http://schemas.microsoft.com/office/drawing/2014/main" id="{AB15CF27-0134-CE4E-94FB-8C4E9DA60A6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24563" y="2402886"/>
            <a:ext cx="1222746" cy="1222746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6A4F38F6-7DCD-BC40-89B2-5B239616829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2525" y="7575592"/>
            <a:ext cx="1415745" cy="1415745"/>
          </a:xfrm>
          <a:prstGeom prst="rect">
            <a:avLst/>
          </a:prstGeom>
        </p:spPr>
      </p:pic>
      <p:pic>
        <p:nvPicPr>
          <p:cNvPr id="32" name="Picture 31" descr="Icon&#10;&#10;Description automatically generated">
            <a:extLst>
              <a:ext uri="{FF2B5EF4-FFF2-40B4-BE49-F238E27FC236}">
                <a16:creationId xmlns:a16="http://schemas.microsoft.com/office/drawing/2014/main" id="{F88C0AB8-D6E3-ED43-A634-31DA1DF2100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8716" y="3880369"/>
            <a:ext cx="1014562" cy="1014562"/>
          </a:xfrm>
          <a:prstGeom prst="rect">
            <a:avLst/>
          </a:prstGeom>
        </p:spPr>
      </p:pic>
      <p:pic>
        <p:nvPicPr>
          <p:cNvPr id="33" name="Picture 32" descr="Icon&#10;&#10;Description automatically generated">
            <a:extLst>
              <a:ext uri="{FF2B5EF4-FFF2-40B4-BE49-F238E27FC236}">
                <a16:creationId xmlns:a16="http://schemas.microsoft.com/office/drawing/2014/main" id="{FE835C04-D00C-CA47-8C81-A96283763F7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4563" y="4968943"/>
            <a:ext cx="1435836" cy="1435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714986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9711631">
            <a:off x="13071077" y="-3913484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148" name="Grasshopper Word of the Day"/>
          <p:cNvSpPr txBox="1"/>
          <p:nvPr/>
        </p:nvSpPr>
        <p:spPr>
          <a:xfrm>
            <a:off x="817786" y="17462"/>
            <a:ext cx="8135240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Matching Meanings</a:t>
            </a:r>
            <a:endParaRPr sz="7000" dirty="0">
              <a:solidFill>
                <a:srgbClr val="00AEEE"/>
              </a:solidFill>
              <a:latin typeface="Gill Sans MT" panose="020B0502020104020203" pitchFamily="34" charset="77"/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82874A9-E32D-124C-8613-05482F0523A3}"/>
              </a:ext>
            </a:extLst>
          </p:cNvPr>
          <p:cNvGrpSpPr/>
          <p:nvPr/>
        </p:nvGrpSpPr>
        <p:grpSpPr>
          <a:xfrm rot="8845784">
            <a:off x="-8510484" y="2077609"/>
            <a:ext cx="8917924" cy="15439250"/>
            <a:chOff x="11782763" y="-862597"/>
            <a:chExt cx="8917924" cy="15439250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C38AC6DB-B440-4147-958A-EA8A6D2C6896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DA48E428-6FC2-4646-A3EE-F1C389DEE3EE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F960320C-5CFE-6448-A62D-AEE5B25DC1E7}"/>
              </a:ext>
            </a:extLst>
          </p:cNvPr>
          <p:cNvSpPr txBox="1"/>
          <p:nvPr/>
        </p:nvSpPr>
        <p:spPr>
          <a:xfrm>
            <a:off x="9308594" y="199998"/>
            <a:ext cx="2134647" cy="93358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800" dirty="0">
                <a:latin typeface="Gill Sans MT" panose="020B0502020104020203" pitchFamily="34" charset="77"/>
              </a:rPr>
              <a:t>Draw lines </a:t>
            </a:r>
            <a:r>
              <a:rPr kumimoji="0" lang="en-GB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from the </a:t>
            </a:r>
            <a:r>
              <a:rPr kumimoji="0" lang="en-GB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Shinobi</a:t>
            </a:r>
            <a:r>
              <a:rPr kumimoji="0" lang="en-GB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 words to their definitions.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17929" y="8819154"/>
            <a:ext cx="1021976" cy="844208"/>
          </a:xfrm>
          <a:prstGeom prst="rect">
            <a:avLst/>
          </a:prstGeom>
        </p:spPr>
      </p:pic>
      <p:graphicFrame>
        <p:nvGraphicFramePr>
          <p:cNvPr id="13" name="Table 2">
            <a:extLst>
              <a:ext uri="{FF2B5EF4-FFF2-40B4-BE49-F238E27FC236}">
                <a16:creationId xmlns:a16="http://schemas.microsoft.com/office/drawing/2014/main" id="{708C9FF0-0C9B-CC42-8D53-CC7C19324B6E}"/>
              </a:ext>
            </a:extLst>
          </p:cNvPr>
          <p:cNvGraphicFramePr>
            <a:graphicFrameLocks noGrp="1"/>
          </p:cNvGraphicFramePr>
          <p:nvPr/>
        </p:nvGraphicFramePr>
        <p:xfrm>
          <a:off x="889659" y="1251704"/>
          <a:ext cx="2599938" cy="76950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</a:tblGrid>
              <a:tr h="128251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Shinobi Word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diverse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fabricate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debacle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16468079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cajole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00703368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impartial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64104805"/>
                  </a:ext>
                </a:extLst>
              </a:tr>
            </a:tbl>
          </a:graphicData>
        </a:graphic>
      </p:graphicFrame>
      <p:graphicFrame>
        <p:nvGraphicFramePr>
          <p:cNvPr id="14" name="Table 2">
            <a:extLst>
              <a:ext uri="{FF2B5EF4-FFF2-40B4-BE49-F238E27FC236}">
                <a16:creationId xmlns:a16="http://schemas.microsoft.com/office/drawing/2014/main" id="{FA5B5AA8-0E40-3441-9859-DDACC675242D}"/>
              </a:ext>
            </a:extLst>
          </p:cNvPr>
          <p:cNvGraphicFramePr>
            <a:graphicFrameLocks noGrp="1"/>
          </p:cNvGraphicFramePr>
          <p:nvPr/>
        </p:nvGraphicFramePr>
        <p:xfrm>
          <a:off x="5934636" y="1251704"/>
          <a:ext cx="4199392" cy="772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99392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</a:tblGrid>
              <a:tr h="128251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Shinobi Definitions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Gill Sans MT" panose="020B0502020104020203" pitchFamily="34" charset="77"/>
                        </a:rPr>
                        <a:t>If someone *** information, they invent it in order to deceive people.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Gill Sans MT" panose="020B0502020104020203" pitchFamily="34" charset="77"/>
                        </a:rPr>
                        <a:t>A *** is an event or attempt that is a complete failure.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Gill Sans MT" panose="020B0502020104020203" pitchFamily="34" charset="77"/>
                        </a:rPr>
                        <a:t>If you *** someone into doing something, you get them to do it after persuading them for some time.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16468079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Gill Sans MT" panose="020B0502020104020203" pitchFamily="34" charset="77"/>
                        </a:rPr>
                        <a:t>Someone who is *** is not directly involved in a particular situation, and is therefore able to give a fair opinion or decision about it.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00703368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Gill Sans MT" panose="020B0502020104020203" pitchFamily="34" charset="77"/>
                        </a:rPr>
                        <a:t>If a group or range of things is ***, it is made up of a wide variety of things.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64104805"/>
                  </a:ext>
                </a:extLst>
              </a:tr>
            </a:tbl>
          </a:graphicData>
        </a:graphic>
      </p:graphicFrame>
      <p:pic>
        <p:nvPicPr>
          <p:cNvPr id="22" name="Picture 21">
            <a:extLst>
              <a:ext uri="{FF2B5EF4-FFF2-40B4-BE49-F238E27FC236}">
                <a16:creationId xmlns:a16="http://schemas.microsoft.com/office/drawing/2014/main" id="{D14985E1-B661-AA43-82D5-8E7D020E9B7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98" t="20985" r="36573" b="21472"/>
          <a:stretch/>
        </p:blipFill>
        <p:spPr>
          <a:xfrm>
            <a:off x="11514956" y="92525"/>
            <a:ext cx="1340431" cy="1704832"/>
          </a:xfrm>
          <a:prstGeom prst="rect">
            <a:avLst/>
          </a:prstGeom>
        </p:spPr>
      </p:pic>
      <p:pic>
        <p:nvPicPr>
          <p:cNvPr id="19" name="Picture 18" descr="Icon&#10;&#10;Description automatically generated">
            <a:extLst>
              <a:ext uri="{FF2B5EF4-FFF2-40B4-BE49-F238E27FC236}">
                <a16:creationId xmlns:a16="http://schemas.microsoft.com/office/drawing/2014/main" id="{06D232F8-951A-FF4A-8EAD-35CC1B4E09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7174" y="7692246"/>
            <a:ext cx="1126908" cy="1126908"/>
          </a:xfrm>
          <a:prstGeom prst="rect">
            <a:avLst/>
          </a:prstGeom>
        </p:spPr>
      </p:pic>
      <p:pic>
        <p:nvPicPr>
          <p:cNvPr id="20" name="Picture 19" descr="Icon&#10;&#10;Description automatically generated">
            <a:extLst>
              <a:ext uri="{FF2B5EF4-FFF2-40B4-BE49-F238E27FC236}">
                <a16:creationId xmlns:a16="http://schemas.microsoft.com/office/drawing/2014/main" id="{4931B88D-74F1-684A-865A-8631A3D00B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3833" y="2464084"/>
            <a:ext cx="933589" cy="933589"/>
          </a:xfrm>
          <a:prstGeom prst="rect">
            <a:avLst/>
          </a:prstGeom>
        </p:spPr>
      </p:pic>
      <p:pic>
        <p:nvPicPr>
          <p:cNvPr id="21" name="Picture 20" descr="A picture containing icon&#10;&#10;Description automatically generated">
            <a:extLst>
              <a:ext uri="{FF2B5EF4-FFF2-40B4-BE49-F238E27FC236}">
                <a16:creationId xmlns:a16="http://schemas.microsoft.com/office/drawing/2014/main" id="{E8563D76-EA24-9D4B-9BB1-8ECA8952743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7174" y="3605365"/>
            <a:ext cx="1183901" cy="118390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5A37003-3E4C-4442-91F5-EC802814CE3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779" y="5098004"/>
            <a:ext cx="1110587" cy="1110587"/>
          </a:xfrm>
          <a:prstGeom prst="rect">
            <a:avLst/>
          </a:prstGeom>
        </p:spPr>
      </p:pic>
      <p:pic>
        <p:nvPicPr>
          <p:cNvPr id="24" name="Picture 23" descr="Icon&#10;&#10;Description automatically generated">
            <a:extLst>
              <a:ext uri="{FF2B5EF4-FFF2-40B4-BE49-F238E27FC236}">
                <a16:creationId xmlns:a16="http://schemas.microsoft.com/office/drawing/2014/main" id="{F242097C-07F9-2B4D-B9E4-C0BEDDE53EC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0158" y="6454204"/>
            <a:ext cx="958423" cy="958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119948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Vocabulary Ninja"/>
          <p:cNvSpPr txBox="1"/>
          <p:nvPr/>
        </p:nvSpPr>
        <p:spPr>
          <a:xfrm>
            <a:off x="2762055" y="8514866"/>
            <a:ext cx="102656" cy="795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5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30" name="This Week's Words"/>
          <p:cNvSpPr txBox="1"/>
          <p:nvPr/>
        </p:nvSpPr>
        <p:spPr>
          <a:xfrm>
            <a:off x="279542" y="368756"/>
            <a:ext cx="12445716" cy="1579920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9600" b="1" dirty="0">
                <a:ln w="0">
                  <a:solidFill>
                    <a:schemeClr val="bg1"/>
                  </a:solidFill>
                </a:ln>
                <a:solidFill>
                  <a:schemeClr val="tx1"/>
                </a:solidFill>
                <a:effectLst>
                  <a:outerShdw dist="38100" algn="l" rotWithShape="0">
                    <a:schemeClr val="bg1"/>
                  </a:outerShdw>
                </a:effectLst>
                <a:latin typeface="Gill Sans" panose="020B0502020104020203" pitchFamily="34" charset="-79"/>
                <a:cs typeface="Gill Sans" panose="020B0502020104020203" pitchFamily="34" charset="-79"/>
              </a:rPr>
              <a:t>This Week's Words</a:t>
            </a:r>
          </a:p>
        </p:txBody>
      </p:sp>
      <p:sp>
        <p:nvSpPr>
          <p:cNvPr id="132" name="Grasshopper"/>
          <p:cNvSpPr txBox="1"/>
          <p:nvPr/>
        </p:nvSpPr>
        <p:spPr>
          <a:xfrm>
            <a:off x="1424395" y="1991291"/>
            <a:ext cx="4749274" cy="1102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65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solidFill>
                  <a:srgbClr val="00AEEE"/>
                </a:solidFill>
              </a:rPr>
              <a:t>Grasshopper</a:t>
            </a:r>
          </a:p>
        </p:txBody>
      </p:sp>
      <p:sp>
        <p:nvSpPr>
          <p:cNvPr id="133" name="tear"/>
          <p:cNvSpPr txBox="1"/>
          <p:nvPr/>
        </p:nvSpPr>
        <p:spPr>
          <a:xfrm>
            <a:off x="2789153" y="3085008"/>
            <a:ext cx="2019785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>
              <a:defRPr b="0">
                <a:latin typeface="+mn-lt"/>
                <a:ea typeface="+mn-ea"/>
                <a:cs typeface="+mn-cs"/>
                <a:sym typeface="Helvetica Light"/>
              </a:defRPr>
            </a:pPr>
            <a:r>
              <a:rPr lang="en-GB" b="1" dirty="0">
                <a:latin typeface="Gill Sans MT" panose="020B0502020104020203" pitchFamily="34" charset="77"/>
                <a:sym typeface="American Typewriter"/>
              </a:rPr>
              <a:t>thirsty</a:t>
            </a:r>
            <a:endParaRPr b="1" dirty="0">
              <a:latin typeface="Gill Sans MT" panose="020B0502020104020203" pitchFamily="34" charset="77"/>
              <a:sym typeface="American Typewriter"/>
            </a:endParaRPr>
          </a:p>
        </p:txBody>
      </p:sp>
      <p:sp>
        <p:nvSpPr>
          <p:cNvPr id="134" name="office"/>
          <p:cNvSpPr txBox="1"/>
          <p:nvPr/>
        </p:nvSpPr>
        <p:spPr>
          <a:xfrm>
            <a:off x="2699392" y="3993661"/>
            <a:ext cx="2199321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ground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35" name="spare"/>
          <p:cNvSpPr txBox="1"/>
          <p:nvPr/>
        </p:nvSpPr>
        <p:spPr>
          <a:xfrm>
            <a:off x="2324289" y="4843260"/>
            <a:ext cx="2949525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>
              <a:defRPr b="0">
                <a:latin typeface="+mn-lt"/>
                <a:ea typeface="+mn-ea"/>
                <a:cs typeface="+mn-cs"/>
                <a:sym typeface="Helvetica Light"/>
              </a:defRPr>
            </a:pPr>
            <a:r>
              <a:rPr lang="en-GB" b="1" dirty="0">
                <a:latin typeface="Gill Sans MT" panose="020B0502020104020203" pitchFamily="34" charset="77"/>
                <a:sym typeface="American Typewriter"/>
              </a:rPr>
              <a:t>nickname</a:t>
            </a:r>
            <a:endParaRPr b="1" dirty="0">
              <a:latin typeface="Gill Sans MT" panose="020B0502020104020203" pitchFamily="34" charset="77"/>
              <a:sym typeface="American Typewriter"/>
            </a:endParaRPr>
          </a:p>
        </p:txBody>
      </p:sp>
      <p:sp>
        <p:nvSpPr>
          <p:cNvPr id="136" name="chipped"/>
          <p:cNvSpPr txBox="1"/>
          <p:nvPr/>
        </p:nvSpPr>
        <p:spPr>
          <a:xfrm>
            <a:off x="2147156" y="5769060"/>
            <a:ext cx="3303790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ambulance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37" name="lift"/>
          <p:cNvSpPr txBox="1"/>
          <p:nvPr/>
        </p:nvSpPr>
        <p:spPr>
          <a:xfrm>
            <a:off x="2442910" y="6639612"/>
            <a:ext cx="2712282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weekend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38" name="mutter"/>
          <p:cNvSpPr txBox="1"/>
          <p:nvPr/>
        </p:nvSpPr>
        <p:spPr>
          <a:xfrm>
            <a:off x="7869631" y="3961911"/>
            <a:ext cx="2693046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>
              <a:defRPr b="0">
                <a:latin typeface="+mn-lt"/>
                <a:ea typeface="+mn-ea"/>
                <a:cs typeface="+mn-cs"/>
                <a:sym typeface="Helvetica Light"/>
              </a:defRPr>
            </a:pPr>
            <a:r>
              <a:rPr lang="en-GB" b="1" dirty="0">
                <a:latin typeface="Gill Sans MT" panose="020B0502020104020203" pitchFamily="34" charset="77"/>
                <a:sym typeface="American Typewriter"/>
              </a:rPr>
              <a:t>fabricate</a:t>
            </a:r>
            <a:endParaRPr b="1" dirty="0">
              <a:latin typeface="Gill Sans MT" panose="020B0502020104020203" pitchFamily="34" charset="77"/>
              <a:sym typeface="American Typewriter"/>
            </a:endParaRPr>
          </a:p>
        </p:txBody>
      </p:sp>
      <p:sp>
        <p:nvSpPr>
          <p:cNvPr id="139" name="unveil"/>
          <p:cNvSpPr txBox="1"/>
          <p:nvPr/>
        </p:nvSpPr>
        <p:spPr>
          <a:xfrm>
            <a:off x="8216282" y="5750010"/>
            <a:ext cx="1809791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>
              <a:defRPr b="0">
                <a:latin typeface="+mn-lt"/>
                <a:ea typeface="+mn-ea"/>
                <a:cs typeface="+mn-cs"/>
                <a:sym typeface="Helvetica Light"/>
              </a:defRPr>
            </a:pPr>
            <a:r>
              <a:rPr lang="en-GB" b="1" dirty="0">
                <a:latin typeface="Gill Sans MT" panose="020B0502020104020203" pitchFamily="34" charset="77"/>
                <a:sym typeface="American Typewriter"/>
              </a:rPr>
              <a:t>cajole</a:t>
            </a:r>
            <a:endParaRPr b="1" dirty="0">
              <a:latin typeface="Gill Sans MT" panose="020B0502020104020203" pitchFamily="34" charset="77"/>
              <a:sym typeface="American Typewriter"/>
            </a:endParaRPr>
          </a:p>
        </p:txBody>
      </p:sp>
      <p:sp>
        <p:nvSpPr>
          <p:cNvPr id="140" name="tolerate"/>
          <p:cNvSpPr txBox="1"/>
          <p:nvPr/>
        </p:nvSpPr>
        <p:spPr>
          <a:xfrm>
            <a:off x="8114896" y="3065958"/>
            <a:ext cx="2202526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diverse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41" name="fixation"/>
          <p:cNvSpPr txBox="1"/>
          <p:nvPr/>
        </p:nvSpPr>
        <p:spPr>
          <a:xfrm>
            <a:off x="8042764" y="4824210"/>
            <a:ext cx="2346796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debacle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43" name="Shinobi"/>
          <p:cNvSpPr txBox="1"/>
          <p:nvPr/>
        </p:nvSpPr>
        <p:spPr>
          <a:xfrm>
            <a:off x="7805173" y="1948676"/>
            <a:ext cx="2797241" cy="1102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solidFill>
                  <a:srgbClr val="00AEEE"/>
                </a:solidFill>
              </a:rPr>
              <a:t>Shinobi</a:t>
            </a:r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425C565A-0887-F647-81E8-E14EE96CE6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0300" y="7140190"/>
            <a:ext cx="3124200" cy="23876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85AC141E-CA5D-8D41-B1C5-845DA38E949D}"/>
              </a:ext>
            </a:extLst>
          </p:cNvPr>
          <p:cNvGrpSpPr/>
          <p:nvPr/>
        </p:nvGrpSpPr>
        <p:grpSpPr>
          <a:xfrm>
            <a:off x="-8642579" y="-164678"/>
            <a:ext cx="10029965" cy="15256120"/>
            <a:chOff x="-8642579" y="-164678"/>
            <a:chExt cx="10029965" cy="1525612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32EBAF2A-443F-9D47-8F51-8E2A05EE57A3}"/>
                </a:ext>
              </a:extLst>
            </p:cNvPr>
            <p:cNvSpPr/>
            <p:nvPr/>
          </p:nvSpPr>
          <p:spPr>
            <a:xfrm rot="20706798" flipH="1">
              <a:off x="-8642579" y="-10966"/>
              <a:ext cx="9434333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D0D608D-EA4B-C641-B3F4-55E05D9D72CF}"/>
                </a:ext>
              </a:extLst>
            </p:cNvPr>
            <p:cNvSpPr/>
            <p:nvPr/>
          </p:nvSpPr>
          <p:spPr>
            <a:xfrm rot="20706798" flipH="1">
              <a:off x="-8046947" y="-164678"/>
              <a:ext cx="9434333" cy="15102408"/>
            </a:xfrm>
            <a:prstGeom prst="rect">
              <a:avLst/>
            </a:prstGeom>
            <a:solidFill>
              <a:srgbClr val="38E1FF">
                <a:alpha val="32941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FB171C41-4AFD-8D4B-A83D-67CE57D57162}"/>
              </a:ext>
            </a:extLst>
          </p:cNvPr>
          <p:cNvGrpSpPr/>
          <p:nvPr/>
        </p:nvGrpSpPr>
        <p:grpSpPr>
          <a:xfrm>
            <a:off x="11782763" y="-862597"/>
            <a:ext cx="8917924" cy="15439250"/>
            <a:chOff x="11782763" y="-862597"/>
            <a:chExt cx="8917924" cy="1543925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DF6FD70-A615-D74C-9710-17CB98A41F5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4261B65-2D56-2B4A-A149-97BDDFE74A81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23" name="unveil">
            <a:extLst>
              <a:ext uri="{FF2B5EF4-FFF2-40B4-BE49-F238E27FC236}">
                <a16:creationId xmlns:a16="http://schemas.microsoft.com/office/drawing/2014/main" id="{3DFB6E10-D309-C545-A6B1-2341096960A8}"/>
              </a:ext>
            </a:extLst>
          </p:cNvPr>
          <p:cNvSpPr txBox="1"/>
          <p:nvPr/>
        </p:nvSpPr>
        <p:spPr>
          <a:xfrm>
            <a:off x="7783465" y="6639611"/>
            <a:ext cx="2786020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>
              <a:defRPr b="0">
                <a:latin typeface="+mn-lt"/>
                <a:ea typeface="+mn-ea"/>
                <a:cs typeface="+mn-cs"/>
                <a:sym typeface="Helvetica Light"/>
              </a:defRPr>
            </a:pPr>
            <a:r>
              <a:rPr lang="en-GB" b="1" dirty="0">
                <a:latin typeface="Gill Sans MT" panose="020B0502020104020203" pitchFamily="34" charset="77"/>
                <a:sym typeface="American Typewriter"/>
              </a:rPr>
              <a:t>impartial</a:t>
            </a:r>
            <a:endParaRPr b="1" dirty="0">
              <a:latin typeface="Gill Sans MT" panose="020B0502020104020203" pitchFamily="34" charset="77"/>
              <a:sym typeface="American Typewriter"/>
            </a:endParaRP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 rot="1007258">
            <a:off x="11968918" y="1439632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05EF5107-5BC4-E84A-AB08-D710D9F8D1A2}"/>
              </a:ext>
            </a:extLst>
          </p:cNvPr>
          <p:cNvSpPr/>
          <p:nvPr/>
        </p:nvSpPr>
        <p:spPr>
          <a:xfrm>
            <a:off x="308911" y="305549"/>
            <a:ext cx="12346080" cy="3845827"/>
          </a:xfrm>
          <a:prstGeom prst="rect">
            <a:avLst/>
          </a:prstGeom>
          <a:noFill/>
          <a:ln w="101600" cap="flat" cmpd="thickThin">
            <a:solidFill>
              <a:srgbClr val="0365C0"/>
            </a:solidFill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DC0D07C-E46E-A94D-BECD-14C267D89B3C}"/>
              </a:ext>
            </a:extLst>
          </p:cNvPr>
          <p:cNvSpPr/>
          <p:nvPr/>
        </p:nvSpPr>
        <p:spPr>
          <a:xfrm>
            <a:off x="329360" y="5427006"/>
            <a:ext cx="12346080" cy="3845827"/>
          </a:xfrm>
          <a:prstGeom prst="rect">
            <a:avLst/>
          </a:prstGeom>
          <a:noFill/>
          <a:ln w="101600" cap="flat" cmpd="thickThin">
            <a:solidFill>
              <a:srgbClr val="0365C0"/>
            </a:solidFill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041D68E3-A056-8C4D-97C2-0A47EFC3CE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11205349" y="7853396"/>
            <a:ext cx="1470091" cy="121437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F9023BC-FE5D-E347-A025-46D87D7142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49809" y="473186"/>
            <a:ext cx="1470091" cy="1214376"/>
          </a:xfrm>
          <a:prstGeom prst="rect">
            <a:avLst/>
          </a:prstGeom>
        </p:spPr>
      </p:pic>
      <p:sp>
        <p:nvSpPr>
          <p:cNvPr id="27" name="tear">
            <a:extLst>
              <a:ext uri="{FF2B5EF4-FFF2-40B4-BE49-F238E27FC236}">
                <a16:creationId xmlns:a16="http://schemas.microsoft.com/office/drawing/2014/main" id="{305B9BC5-B671-A64C-B9FA-DF2667A61C05}"/>
              </a:ext>
            </a:extLst>
          </p:cNvPr>
          <p:cNvSpPr txBox="1"/>
          <p:nvPr/>
        </p:nvSpPr>
        <p:spPr>
          <a:xfrm>
            <a:off x="1521918" y="507204"/>
            <a:ext cx="6747040" cy="31649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t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19900" dirty="0">
                <a:latin typeface="Gill Sans MT" panose="020B0502020104020203" pitchFamily="34" charset="77"/>
              </a:rPr>
              <a:t>thirsty</a:t>
            </a:r>
            <a:endParaRPr sz="13800" dirty="0">
              <a:latin typeface="Gill Sans MT" panose="020B0502020104020203" pitchFamily="34" charset="77"/>
            </a:endParaRPr>
          </a:p>
        </p:txBody>
      </p:sp>
      <p:sp>
        <p:nvSpPr>
          <p:cNvPr id="28" name="tear">
            <a:extLst>
              <a:ext uri="{FF2B5EF4-FFF2-40B4-BE49-F238E27FC236}">
                <a16:creationId xmlns:a16="http://schemas.microsoft.com/office/drawing/2014/main" id="{3E0CFD4D-27A2-7842-AA0C-DAD97EB3ECC4}"/>
              </a:ext>
            </a:extLst>
          </p:cNvPr>
          <p:cNvSpPr txBox="1"/>
          <p:nvPr/>
        </p:nvSpPr>
        <p:spPr>
          <a:xfrm>
            <a:off x="2309363" y="5537180"/>
            <a:ext cx="10875989" cy="31649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t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19900" dirty="0">
                <a:latin typeface="Gill Sans MT" panose="020B0502020104020203" pitchFamily="34" charset="77"/>
              </a:rPr>
              <a:t>ground</a:t>
            </a:r>
            <a:endParaRPr sz="34400" dirty="0">
              <a:latin typeface="Gill Sans MT" panose="020B0502020104020203" pitchFamily="34" charset="77"/>
            </a:endParaRPr>
          </a:p>
        </p:txBody>
      </p:sp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1E16BABD-716C-764A-9180-8907741472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629" y="354105"/>
            <a:ext cx="3692265" cy="3692265"/>
          </a:xfrm>
          <a:prstGeom prst="rect">
            <a:avLst/>
          </a:prstGeom>
        </p:spPr>
      </p:pic>
      <p:pic>
        <p:nvPicPr>
          <p:cNvPr id="19" name="Picture 18" descr="Icon&#10;&#10;Description automatically generated">
            <a:extLst>
              <a:ext uri="{FF2B5EF4-FFF2-40B4-BE49-F238E27FC236}">
                <a16:creationId xmlns:a16="http://schemas.microsoft.com/office/drawing/2014/main" id="{1C1CAF11-CAB6-4448-9668-FE762E3711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6069" y="5638596"/>
            <a:ext cx="3402636" cy="3402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90617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 rot="1007258">
            <a:off x="11968918" y="1439632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05EF5107-5BC4-E84A-AB08-D710D9F8D1A2}"/>
              </a:ext>
            </a:extLst>
          </p:cNvPr>
          <p:cNvSpPr/>
          <p:nvPr/>
        </p:nvSpPr>
        <p:spPr>
          <a:xfrm>
            <a:off x="308911" y="305549"/>
            <a:ext cx="12346080" cy="3845827"/>
          </a:xfrm>
          <a:prstGeom prst="rect">
            <a:avLst/>
          </a:prstGeom>
          <a:noFill/>
          <a:ln w="101600" cap="flat" cmpd="thickThin">
            <a:solidFill>
              <a:srgbClr val="0365C0"/>
            </a:solidFill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DC0D07C-E46E-A94D-BECD-14C267D89B3C}"/>
              </a:ext>
            </a:extLst>
          </p:cNvPr>
          <p:cNvSpPr/>
          <p:nvPr/>
        </p:nvSpPr>
        <p:spPr>
          <a:xfrm>
            <a:off x="329360" y="5427006"/>
            <a:ext cx="12346080" cy="3845827"/>
          </a:xfrm>
          <a:prstGeom prst="rect">
            <a:avLst/>
          </a:prstGeom>
          <a:noFill/>
          <a:ln w="101600" cap="flat" cmpd="thickThin">
            <a:solidFill>
              <a:srgbClr val="0365C0"/>
            </a:solidFill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041D68E3-A056-8C4D-97C2-0A47EFC3CE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11205349" y="7853396"/>
            <a:ext cx="1470091" cy="121437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F9023BC-FE5D-E347-A025-46D87D7142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49809" y="473186"/>
            <a:ext cx="1470091" cy="1214376"/>
          </a:xfrm>
          <a:prstGeom prst="rect">
            <a:avLst/>
          </a:prstGeom>
        </p:spPr>
      </p:pic>
      <p:sp>
        <p:nvSpPr>
          <p:cNvPr id="27" name="tear">
            <a:extLst>
              <a:ext uri="{FF2B5EF4-FFF2-40B4-BE49-F238E27FC236}">
                <a16:creationId xmlns:a16="http://schemas.microsoft.com/office/drawing/2014/main" id="{305B9BC5-B671-A64C-B9FA-DF2667A61C05}"/>
              </a:ext>
            </a:extLst>
          </p:cNvPr>
          <p:cNvSpPr txBox="1"/>
          <p:nvPr/>
        </p:nvSpPr>
        <p:spPr>
          <a:xfrm>
            <a:off x="1298007" y="712608"/>
            <a:ext cx="8220199" cy="26571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t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16600" dirty="0">
                <a:latin typeface="Gill Sans MT" panose="020B0502020104020203" pitchFamily="34" charset="77"/>
              </a:rPr>
              <a:t>nickname</a:t>
            </a:r>
            <a:endParaRPr sz="23900" dirty="0">
              <a:latin typeface="Gill Sans MT" panose="020B0502020104020203" pitchFamily="34" charset="77"/>
            </a:endParaRPr>
          </a:p>
        </p:txBody>
      </p:sp>
      <p:sp>
        <p:nvSpPr>
          <p:cNvPr id="28" name="tear">
            <a:extLst>
              <a:ext uri="{FF2B5EF4-FFF2-40B4-BE49-F238E27FC236}">
                <a16:creationId xmlns:a16="http://schemas.microsoft.com/office/drawing/2014/main" id="{3E0CFD4D-27A2-7842-AA0C-DAD97EB3ECC4}"/>
              </a:ext>
            </a:extLst>
          </p:cNvPr>
          <p:cNvSpPr txBox="1"/>
          <p:nvPr/>
        </p:nvSpPr>
        <p:spPr>
          <a:xfrm>
            <a:off x="2749942" y="6137505"/>
            <a:ext cx="10419220" cy="22262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t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13800" dirty="0">
                <a:latin typeface="Gill Sans MT" panose="020B0502020104020203" pitchFamily="34" charset="77"/>
              </a:rPr>
              <a:t>ambulance</a:t>
            </a:r>
            <a:endParaRPr sz="16600" dirty="0">
              <a:latin typeface="Gill Sans MT" panose="020B0502020104020203" pitchFamily="34" charset="77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CD0A37B0-976B-6B40-B02F-3DC3A034BF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0885" y="494750"/>
            <a:ext cx="3525004" cy="3525004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F98F8959-E5B8-5B49-A203-D15C703C4D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229" y="5549850"/>
            <a:ext cx="3722983" cy="3722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644295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 rot="1007258">
            <a:off x="11968918" y="1439632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05EF5107-5BC4-E84A-AB08-D710D9F8D1A2}"/>
              </a:ext>
            </a:extLst>
          </p:cNvPr>
          <p:cNvSpPr/>
          <p:nvPr/>
        </p:nvSpPr>
        <p:spPr>
          <a:xfrm>
            <a:off x="308911" y="305549"/>
            <a:ext cx="12346080" cy="3845827"/>
          </a:xfrm>
          <a:prstGeom prst="rect">
            <a:avLst/>
          </a:prstGeom>
          <a:noFill/>
          <a:ln w="101600" cap="flat" cmpd="thickThin">
            <a:solidFill>
              <a:srgbClr val="0365C0"/>
            </a:solidFill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DC0D07C-E46E-A94D-BECD-14C267D89B3C}"/>
              </a:ext>
            </a:extLst>
          </p:cNvPr>
          <p:cNvSpPr/>
          <p:nvPr/>
        </p:nvSpPr>
        <p:spPr>
          <a:xfrm>
            <a:off x="329360" y="5427006"/>
            <a:ext cx="12346080" cy="3845827"/>
          </a:xfrm>
          <a:prstGeom prst="rect">
            <a:avLst/>
          </a:prstGeom>
          <a:noFill/>
          <a:ln w="101600" cap="flat" cmpd="thickThin">
            <a:solidFill>
              <a:srgbClr val="0365C0"/>
            </a:solidFill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041D68E3-A056-8C4D-97C2-0A47EFC3CE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11205349" y="7853396"/>
            <a:ext cx="1470091" cy="121437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F9023BC-FE5D-E347-A025-46D87D7142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49809" y="473186"/>
            <a:ext cx="1470091" cy="1214376"/>
          </a:xfrm>
          <a:prstGeom prst="rect">
            <a:avLst/>
          </a:prstGeom>
        </p:spPr>
      </p:pic>
      <p:sp>
        <p:nvSpPr>
          <p:cNvPr id="27" name="tear">
            <a:extLst>
              <a:ext uri="{FF2B5EF4-FFF2-40B4-BE49-F238E27FC236}">
                <a16:creationId xmlns:a16="http://schemas.microsoft.com/office/drawing/2014/main" id="{305B9BC5-B671-A64C-B9FA-DF2667A61C05}"/>
              </a:ext>
            </a:extLst>
          </p:cNvPr>
          <p:cNvSpPr txBox="1"/>
          <p:nvPr/>
        </p:nvSpPr>
        <p:spPr>
          <a:xfrm>
            <a:off x="989364" y="814324"/>
            <a:ext cx="7861126" cy="26571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t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16600" dirty="0">
                <a:latin typeface="Gill Sans MT" panose="020B0502020104020203" pitchFamily="34" charset="77"/>
              </a:rPr>
              <a:t>weekend</a:t>
            </a:r>
            <a:endParaRPr sz="23900" dirty="0">
              <a:latin typeface="Gill Sans MT" panose="020B0502020104020203" pitchFamily="34" charset="77"/>
            </a:endParaRPr>
          </a:p>
        </p:txBody>
      </p:sp>
      <p:sp>
        <p:nvSpPr>
          <p:cNvPr id="28" name="tear">
            <a:extLst>
              <a:ext uri="{FF2B5EF4-FFF2-40B4-BE49-F238E27FC236}">
                <a16:creationId xmlns:a16="http://schemas.microsoft.com/office/drawing/2014/main" id="{3E0CFD4D-27A2-7842-AA0C-DAD97EB3ECC4}"/>
              </a:ext>
            </a:extLst>
          </p:cNvPr>
          <p:cNvSpPr txBox="1"/>
          <p:nvPr/>
        </p:nvSpPr>
        <p:spPr>
          <a:xfrm>
            <a:off x="1616554" y="5666254"/>
            <a:ext cx="12346080" cy="31649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t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19900" dirty="0">
                <a:latin typeface="Gill Sans MT" panose="020B0502020104020203" pitchFamily="34" charset="77"/>
              </a:rPr>
              <a:t>diverse</a:t>
            </a:r>
            <a:endParaRPr sz="11500" dirty="0">
              <a:latin typeface="Gill Sans MT" panose="020B0502020104020203" pitchFamily="34" charset="77"/>
            </a:endParaRPr>
          </a:p>
        </p:txBody>
      </p:sp>
      <p:pic>
        <p:nvPicPr>
          <p:cNvPr id="18" name="Picture 17" descr="Icon&#10;&#10;Description automatically generated">
            <a:extLst>
              <a:ext uri="{FF2B5EF4-FFF2-40B4-BE49-F238E27FC236}">
                <a16:creationId xmlns:a16="http://schemas.microsoft.com/office/drawing/2014/main" id="{56692831-0560-E84D-95CF-74D9613CB2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0490" y="418421"/>
            <a:ext cx="3731126" cy="3731126"/>
          </a:xfrm>
          <a:prstGeom prst="rect">
            <a:avLst/>
          </a:prstGeom>
        </p:spPr>
      </p:pic>
      <p:pic>
        <p:nvPicPr>
          <p:cNvPr id="19" name="Picture 18" descr="Icon&#10;&#10;Description automatically generated">
            <a:extLst>
              <a:ext uri="{FF2B5EF4-FFF2-40B4-BE49-F238E27FC236}">
                <a16:creationId xmlns:a16="http://schemas.microsoft.com/office/drawing/2014/main" id="{200E2512-8B7A-ED4A-9DCB-356E8194CA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20" y="5525874"/>
            <a:ext cx="3698468" cy="3698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16015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 rot="1007258">
            <a:off x="11968918" y="1439632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05EF5107-5BC4-E84A-AB08-D710D9F8D1A2}"/>
              </a:ext>
            </a:extLst>
          </p:cNvPr>
          <p:cNvSpPr/>
          <p:nvPr/>
        </p:nvSpPr>
        <p:spPr>
          <a:xfrm>
            <a:off x="308911" y="305549"/>
            <a:ext cx="12346080" cy="3845827"/>
          </a:xfrm>
          <a:prstGeom prst="rect">
            <a:avLst/>
          </a:prstGeom>
          <a:noFill/>
          <a:ln w="101600" cap="flat" cmpd="thickThin">
            <a:solidFill>
              <a:srgbClr val="0365C0"/>
            </a:solidFill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DC0D07C-E46E-A94D-BECD-14C267D89B3C}"/>
              </a:ext>
            </a:extLst>
          </p:cNvPr>
          <p:cNvSpPr/>
          <p:nvPr/>
        </p:nvSpPr>
        <p:spPr>
          <a:xfrm>
            <a:off x="329360" y="5427006"/>
            <a:ext cx="12346080" cy="3845827"/>
          </a:xfrm>
          <a:prstGeom prst="rect">
            <a:avLst/>
          </a:prstGeom>
          <a:noFill/>
          <a:ln w="101600" cap="flat" cmpd="thickThin">
            <a:solidFill>
              <a:srgbClr val="0365C0"/>
            </a:solidFill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041D68E3-A056-8C4D-97C2-0A47EFC3CE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11205349" y="7853396"/>
            <a:ext cx="1470091" cy="121437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F9023BC-FE5D-E347-A025-46D87D7142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49809" y="473186"/>
            <a:ext cx="1470091" cy="1214376"/>
          </a:xfrm>
          <a:prstGeom prst="rect">
            <a:avLst/>
          </a:prstGeom>
        </p:spPr>
      </p:pic>
      <p:sp>
        <p:nvSpPr>
          <p:cNvPr id="27" name="tear">
            <a:extLst>
              <a:ext uri="{FF2B5EF4-FFF2-40B4-BE49-F238E27FC236}">
                <a16:creationId xmlns:a16="http://schemas.microsoft.com/office/drawing/2014/main" id="{305B9BC5-B671-A64C-B9FA-DF2667A61C05}"/>
              </a:ext>
            </a:extLst>
          </p:cNvPr>
          <p:cNvSpPr txBox="1"/>
          <p:nvPr/>
        </p:nvSpPr>
        <p:spPr>
          <a:xfrm>
            <a:off x="-796524" y="880842"/>
            <a:ext cx="11999897" cy="26571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t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16600" dirty="0">
                <a:latin typeface="Gill Sans MT" panose="020B0502020104020203" pitchFamily="34" charset="77"/>
              </a:rPr>
              <a:t>fabricate</a:t>
            </a:r>
            <a:endParaRPr sz="16600" dirty="0">
              <a:latin typeface="Gill Sans MT" panose="020B0502020104020203" pitchFamily="34" charset="77"/>
            </a:endParaRPr>
          </a:p>
        </p:txBody>
      </p:sp>
      <p:sp>
        <p:nvSpPr>
          <p:cNvPr id="28" name="tear">
            <a:extLst>
              <a:ext uri="{FF2B5EF4-FFF2-40B4-BE49-F238E27FC236}">
                <a16:creationId xmlns:a16="http://schemas.microsoft.com/office/drawing/2014/main" id="{3E0CFD4D-27A2-7842-AA0C-DAD97EB3ECC4}"/>
              </a:ext>
            </a:extLst>
          </p:cNvPr>
          <p:cNvSpPr txBox="1"/>
          <p:nvPr/>
        </p:nvSpPr>
        <p:spPr>
          <a:xfrm>
            <a:off x="2422156" y="5704841"/>
            <a:ext cx="10288591" cy="31649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t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19900" dirty="0">
                <a:latin typeface="Gill Sans MT" panose="020B0502020104020203" pitchFamily="34" charset="77"/>
              </a:rPr>
              <a:t>debacle</a:t>
            </a:r>
            <a:endParaRPr sz="16600" dirty="0">
              <a:latin typeface="Gill Sans MT" panose="020B0502020104020203" pitchFamily="34" charset="77"/>
            </a:endParaRPr>
          </a:p>
        </p:txBody>
      </p:sp>
      <p:pic>
        <p:nvPicPr>
          <p:cNvPr id="16" name="Picture 15" descr="Icon&#10;&#10;Description automatically generated">
            <a:extLst>
              <a:ext uri="{FF2B5EF4-FFF2-40B4-BE49-F238E27FC236}">
                <a16:creationId xmlns:a16="http://schemas.microsoft.com/office/drawing/2014/main" id="{2863DDF1-4DD1-F948-B538-B989CA3D8D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0627" y="678901"/>
            <a:ext cx="3215623" cy="3215623"/>
          </a:xfrm>
          <a:prstGeom prst="rect">
            <a:avLst/>
          </a:prstGeom>
        </p:spPr>
      </p:pic>
      <p:pic>
        <p:nvPicPr>
          <p:cNvPr id="18" name="Picture 17" descr="A picture containing icon&#10;&#10;Description automatically generated">
            <a:extLst>
              <a:ext uri="{FF2B5EF4-FFF2-40B4-BE49-F238E27FC236}">
                <a16:creationId xmlns:a16="http://schemas.microsoft.com/office/drawing/2014/main" id="{C41B9C42-5012-F04C-BF94-25A1C49D464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874" y="5593701"/>
            <a:ext cx="3474071" cy="3474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257533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 rot="1007258">
            <a:off x="11968918" y="1439632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05EF5107-5BC4-E84A-AB08-D710D9F8D1A2}"/>
              </a:ext>
            </a:extLst>
          </p:cNvPr>
          <p:cNvSpPr/>
          <p:nvPr/>
        </p:nvSpPr>
        <p:spPr>
          <a:xfrm>
            <a:off x="308911" y="305549"/>
            <a:ext cx="12346080" cy="3845827"/>
          </a:xfrm>
          <a:prstGeom prst="rect">
            <a:avLst/>
          </a:prstGeom>
          <a:noFill/>
          <a:ln w="101600" cap="flat" cmpd="thickThin">
            <a:solidFill>
              <a:srgbClr val="0365C0"/>
            </a:solidFill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DC0D07C-E46E-A94D-BECD-14C267D89B3C}"/>
              </a:ext>
            </a:extLst>
          </p:cNvPr>
          <p:cNvSpPr/>
          <p:nvPr/>
        </p:nvSpPr>
        <p:spPr>
          <a:xfrm>
            <a:off x="329360" y="5427006"/>
            <a:ext cx="12346080" cy="3845827"/>
          </a:xfrm>
          <a:prstGeom prst="rect">
            <a:avLst/>
          </a:prstGeom>
          <a:noFill/>
          <a:ln w="101600" cap="flat" cmpd="thickThin">
            <a:solidFill>
              <a:srgbClr val="0365C0"/>
            </a:solidFill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041D68E3-A056-8C4D-97C2-0A47EFC3CE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11205349" y="7853396"/>
            <a:ext cx="1470091" cy="121437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F9023BC-FE5D-E347-A025-46D87D7142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49809" y="473186"/>
            <a:ext cx="1470091" cy="1214376"/>
          </a:xfrm>
          <a:prstGeom prst="rect">
            <a:avLst/>
          </a:prstGeom>
        </p:spPr>
      </p:pic>
      <p:sp>
        <p:nvSpPr>
          <p:cNvPr id="27" name="tear">
            <a:extLst>
              <a:ext uri="{FF2B5EF4-FFF2-40B4-BE49-F238E27FC236}">
                <a16:creationId xmlns:a16="http://schemas.microsoft.com/office/drawing/2014/main" id="{305B9BC5-B671-A64C-B9FA-DF2667A61C05}"/>
              </a:ext>
            </a:extLst>
          </p:cNvPr>
          <p:cNvSpPr txBox="1"/>
          <p:nvPr/>
        </p:nvSpPr>
        <p:spPr>
          <a:xfrm>
            <a:off x="1725548" y="433966"/>
            <a:ext cx="6057749" cy="31649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t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19900" dirty="0">
                <a:latin typeface="Gill Sans MT" panose="020B0502020104020203" pitchFamily="34" charset="77"/>
              </a:rPr>
              <a:t>cajole</a:t>
            </a:r>
            <a:endParaRPr sz="11500" dirty="0">
              <a:latin typeface="Gill Sans MT" panose="020B0502020104020203" pitchFamily="34" charset="77"/>
            </a:endParaRPr>
          </a:p>
        </p:txBody>
      </p:sp>
      <p:sp>
        <p:nvSpPr>
          <p:cNvPr id="28" name="tear">
            <a:extLst>
              <a:ext uri="{FF2B5EF4-FFF2-40B4-BE49-F238E27FC236}">
                <a16:creationId xmlns:a16="http://schemas.microsoft.com/office/drawing/2014/main" id="{3E0CFD4D-27A2-7842-AA0C-DAD97EB3ECC4}"/>
              </a:ext>
            </a:extLst>
          </p:cNvPr>
          <p:cNvSpPr txBox="1"/>
          <p:nvPr/>
        </p:nvSpPr>
        <p:spPr>
          <a:xfrm>
            <a:off x="1725548" y="5823634"/>
            <a:ext cx="12346080" cy="26571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t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16600" dirty="0">
                <a:latin typeface="Gill Sans MT" panose="020B0502020104020203" pitchFamily="34" charset="77"/>
              </a:rPr>
              <a:t>impartial</a:t>
            </a:r>
            <a:endParaRPr sz="16600" dirty="0">
              <a:latin typeface="Gill Sans MT" panose="020B0502020104020203" pitchFamily="34" charset="77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7D1B82E-4B88-3B49-B255-7AAC76CC9B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9883" y="531719"/>
            <a:ext cx="3429044" cy="3429044"/>
          </a:xfrm>
          <a:prstGeom prst="rect">
            <a:avLst/>
          </a:prstGeom>
        </p:spPr>
      </p:pic>
      <p:pic>
        <p:nvPicPr>
          <p:cNvPr id="18" name="Picture 17" descr="Icon&#10;&#10;Description automatically generated">
            <a:extLst>
              <a:ext uri="{FF2B5EF4-FFF2-40B4-BE49-F238E27FC236}">
                <a16:creationId xmlns:a16="http://schemas.microsoft.com/office/drawing/2014/main" id="{08EBCE1E-FC32-C54E-A586-063B850EA7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53" y="5484296"/>
            <a:ext cx="3708060" cy="3708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063212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Vocabulary Ninja"/>
          <p:cNvSpPr txBox="1"/>
          <p:nvPr/>
        </p:nvSpPr>
        <p:spPr>
          <a:xfrm>
            <a:off x="2762055" y="8514866"/>
            <a:ext cx="102656" cy="795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5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30" name="This Week's Words"/>
          <p:cNvSpPr txBox="1"/>
          <p:nvPr/>
        </p:nvSpPr>
        <p:spPr>
          <a:xfrm>
            <a:off x="472709" y="430311"/>
            <a:ext cx="12059391" cy="1456809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8800" b="1" dirty="0">
                <a:ln w="0">
                  <a:solidFill>
                    <a:schemeClr val="bg1"/>
                  </a:solidFill>
                </a:ln>
                <a:solidFill>
                  <a:schemeClr val="tx1"/>
                </a:solidFill>
                <a:effectLst>
                  <a:outerShdw dist="38100" algn="l" rotWithShape="0">
                    <a:schemeClr val="bg1"/>
                  </a:outerShdw>
                </a:effectLst>
                <a:latin typeface="Gill Sans" panose="020B0502020104020203" pitchFamily="34" charset="-79"/>
                <a:cs typeface="Gill Sans" panose="020B0502020104020203" pitchFamily="34" charset="-79"/>
              </a:rPr>
              <a:t>Grasshopper (Tier 1)</a:t>
            </a:r>
            <a:endParaRPr sz="8800" b="1" dirty="0">
              <a:ln w="0">
                <a:solidFill>
                  <a:schemeClr val="bg1"/>
                </a:solidFill>
              </a:ln>
              <a:solidFill>
                <a:schemeClr val="tx1"/>
              </a:solidFill>
              <a:effectLst>
                <a:outerShdw dist="38100" algn="l" rotWithShape="0">
                  <a:schemeClr val="bg1"/>
                </a:outerShdw>
              </a:effectLst>
              <a:latin typeface="Gill Sans" panose="020B0502020104020203" pitchFamily="34" charset="-79"/>
              <a:cs typeface="Gill Sans" panose="020B0502020104020203" pitchFamily="34" charset="-79"/>
            </a:endParaRPr>
          </a:p>
        </p:txBody>
      </p:sp>
      <p:sp>
        <p:nvSpPr>
          <p:cNvPr id="133" name="tear"/>
          <p:cNvSpPr txBox="1"/>
          <p:nvPr/>
        </p:nvSpPr>
        <p:spPr>
          <a:xfrm>
            <a:off x="5550806" y="2274766"/>
            <a:ext cx="2019785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>
              <a:defRPr b="0">
                <a:latin typeface="+mn-lt"/>
                <a:ea typeface="+mn-ea"/>
                <a:cs typeface="+mn-cs"/>
                <a:sym typeface="Helvetica Light"/>
              </a:defRPr>
            </a:pPr>
            <a:r>
              <a:rPr lang="en-GB" b="1" dirty="0">
                <a:latin typeface="Gill Sans MT" panose="020B0502020104020203" pitchFamily="34" charset="77"/>
                <a:sym typeface="American Typewriter"/>
              </a:rPr>
              <a:t>thirsty</a:t>
            </a:r>
            <a:endParaRPr b="1" dirty="0">
              <a:latin typeface="Gill Sans MT" panose="020B0502020104020203" pitchFamily="34" charset="77"/>
              <a:sym typeface="American Typewriter"/>
            </a:endParaRPr>
          </a:p>
        </p:txBody>
      </p:sp>
      <p:sp>
        <p:nvSpPr>
          <p:cNvPr id="134" name="office"/>
          <p:cNvSpPr txBox="1"/>
          <p:nvPr/>
        </p:nvSpPr>
        <p:spPr>
          <a:xfrm>
            <a:off x="5461048" y="3183419"/>
            <a:ext cx="2199321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ground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35" name="spare"/>
          <p:cNvSpPr txBox="1"/>
          <p:nvPr/>
        </p:nvSpPr>
        <p:spPr>
          <a:xfrm>
            <a:off x="5085940" y="4033018"/>
            <a:ext cx="2949525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>
              <a:defRPr b="0">
                <a:latin typeface="+mn-lt"/>
                <a:ea typeface="+mn-ea"/>
                <a:cs typeface="+mn-cs"/>
                <a:sym typeface="Helvetica Light"/>
              </a:defRPr>
            </a:pPr>
            <a:r>
              <a:rPr lang="en-GB" b="1" dirty="0">
                <a:latin typeface="Gill Sans MT" panose="020B0502020104020203" pitchFamily="34" charset="77"/>
                <a:sym typeface="American Typewriter"/>
              </a:rPr>
              <a:t>nickname</a:t>
            </a:r>
            <a:endParaRPr b="1" dirty="0">
              <a:latin typeface="Gill Sans MT" panose="020B0502020104020203" pitchFamily="34" charset="77"/>
              <a:sym typeface="American Typewriter"/>
            </a:endParaRPr>
          </a:p>
        </p:txBody>
      </p:sp>
      <p:sp>
        <p:nvSpPr>
          <p:cNvPr id="136" name="chipped"/>
          <p:cNvSpPr txBox="1"/>
          <p:nvPr/>
        </p:nvSpPr>
        <p:spPr>
          <a:xfrm>
            <a:off x="4908810" y="4958818"/>
            <a:ext cx="3303790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ambulance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37" name="lift"/>
          <p:cNvSpPr txBox="1"/>
          <p:nvPr/>
        </p:nvSpPr>
        <p:spPr>
          <a:xfrm>
            <a:off x="5204565" y="5829370"/>
            <a:ext cx="2712282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weekend</a:t>
            </a:r>
            <a:endParaRPr dirty="0">
              <a:latin typeface="Gill Sans MT" panose="020B0502020104020203" pitchFamily="34" charset="77"/>
            </a:endParaRPr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425C565A-0887-F647-81E8-E14EE96CE6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591" y="7184741"/>
            <a:ext cx="3124200" cy="23876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85AC141E-CA5D-8D41-B1C5-845DA38E949D}"/>
              </a:ext>
            </a:extLst>
          </p:cNvPr>
          <p:cNvGrpSpPr/>
          <p:nvPr/>
        </p:nvGrpSpPr>
        <p:grpSpPr>
          <a:xfrm>
            <a:off x="-8642579" y="-164678"/>
            <a:ext cx="10029965" cy="15256120"/>
            <a:chOff x="-8642579" y="-164678"/>
            <a:chExt cx="10029965" cy="1525612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32EBAF2A-443F-9D47-8F51-8E2A05EE57A3}"/>
                </a:ext>
              </a:extLst>
            </p:cNvPr>
            <p:cNvSpPr/>
            <p:nvPr/>
          </p:nvSpPr>
          <p:spPr>
            <a:xfrm rot="20706798" flipH="1">
              <a:off x="-8642579" y="-10966"/>
              <a:ext cx="9434333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D0D608D-EA4B-C641-B3F4-55E05D9D72CF}"/>
                </a:ext>
              </a:extLst>
            </p:cNvPr>
            <p:cNvSpPr/>
            <p:nvPr/>
          </p:nvSpPr>
          <p:spPr>
            <a:xfrm rot="20706798" flipH="1">
              <a:off x="-8046947" y="-164678"/>
              <a:ext cx="9434333" cy="15102408"/>
            </a:xfrm>
            <a:prstGeom prst="rect">
              <a:avLst/>
            </a:prstGeom>
            <a:solidFill>
              <a:srgbClr val="38E1FF">
                <a:alpha val="32941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FB171C41-4AFD-8D4B-A83D-67CE57D57162}"/>
              </a:ext>
            </a:extLst>
          </p:cNvPr>
          <p:cNvGrpSpPr/>
          <p:nvPr/>
        </p:nvGrpSpPr>
        <p:grpSpPr>
          <a:xfrm>
            <a:off x="11782763" y="-862597"/>
            <a:ext cx="8917924" cy="15439250"/>
            <a:chOff x="11782763" y="-862597"/>
            <a:chExt cx="8917924" cy="1543925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DF6FD70-A615-D74C-9710-17CB98A41F5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4261B65-2D56-2B4A-A149-97BDDFE74A81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4162495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Vocabulary Ninja"/>
          <p:cNvSpPr txBox="1"/>
          <p:nvPr/>
        </p:nvSpPr>
        <p:spPr>
          <a:xfrm>
            <a:off x="2762055" y="8514866"/>
            <a:ext cx="102656" cy="795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5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30" name="This Week's Words"/>
          <p:cNvSpPr txBox="1"/>
          <p:nvPr/>
        </p:nvSpPr>
        <p:spPr>
          <a:xfrm>
            <a:off x="1407262" y="368756"/>
            <a:ext cx="10190290" cy="1579920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9600" b="1" dirty="0">
                <a:ln w="0">
                  <a:solidFill>
                    <a:schemeClr val="bg1"/>
                  </a:solidFill>
                </a:ln>
                <a:solidFill>
                  <a:schemeClr val="tx1"/>
                </a:solidFill>
                <a:effectLst>
                  <a:outerShdw dist="38100" algn="l" rotWithShape="0">
                    <a:schemeClr val="bg1"/>
                  </a:outerShdw>
                </a:effectLst>
                <a:latin typeface="Gill Sans" panose="020B0502020104020203" pitchFamily="34" charset="-79"/>
                <a:cs typeface="Gill Sans" panose="020B0502020104020203" pitchFamily="34" charset="-79"/>
              </a:rPr>
              <a:t>Shinobi (Tier 2)</a:t>
            </a:r>
            <a:endParaRPr sz="9600" b="1" dirty="0">
              <a:ln w="0">
                <a:solidFill>
                  <a:schemeClr val="bg1"/>
                </a:solidFill>
              </a:ln>
              <a:solidFill>
                <a:schemeClr val="tx1"/>
              </a:solidFill>
              <a:effectLst>
                <a:outerShdw dist="38100" algn="l" rotWithShape="0">
                  <a:schemeClr val="bg1"/>
                </a:outerShdw>
              </a:effectLst>
              <a:latin typeface="Gill Sans" panose="020B0502020104020203" pitchFamily="34" charset="-79"/>
              <a:cs typeface="Gill Sans" panose="020B0502020104020203" pitchFamily="34" charset="-79"/>
            </a:endParaRPr>
          </a:p>
        </p:txBody>
      </p:sp>
      <p:sp>
        <p:nvSpPr>
          <p:cNvPr id="138" name="mutter"/>
          <p:cNvSpPr txBox="1"/>
          <p:nvPr/>
        </p:nvSpPr>
        <p:spPr>
          <a:xfrm>
            <a:off x="5214185" y="3418118"/>
            <a:ext cx="2693046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>
              <a:defRPr b="0">
                <a:latin typeface="+mn-lt"/>
                <a:ea typeface="+mn-ea"/>
                <a:cs typeface="+mn-cs"/>
                <a:sym typeface="Helvetica Light"/>
              </a:defRPr>
            </a:pPr>
            <a:r>
              <a:rPr lang="en-GB" b="1" dirty="0">
                <a:latin typeface="Gill Sans MT" panose="020B0502020104020203" pitchFamily="34" charset="77"/>
                <a:sym typeface="American Typewriter"/>
              </a:rPr>
              <a:t>fabricate</a:t>
            </a:r>
            <a:endParaRPr b="1" dirty="0">
              <a:latin typeface="Gill Sans MT" panose="020B0502020104020203" pitchFamily="34" charset="77"/>
              <a:sym typeface="American Typewriter"/>
            </a:endParaRPr>
          </a:p>
        </p:txBody>
      </p:sp>
      <p:sp>
        <p:nvSpPr>
          <p:cNvPr id="139" name="unveil"/>
          <p:cNvSpPr txBox="1"/>
          <p:nvPr/>
        </p:nvSpPr>
        <p:spPr>
          <a:xfrm>
            <a:off x="5560835" y="5206217"/>
            <a:ext cx="1809791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>
              <a:defRPr b="0">
                <a:latin typeface="+mn-lt"/>
                <a:ea typeface="+mn-ea"/>
                <a:cs typeface="+mn-cs"/>
                <a:sym typeface="Helvetica Light"/>
              </a:defRPr>
            </a:pPr>
            <a:r>
              <a:rPr lang="en-GB" b="1" dirty="0">
                <a:latin typeface="Gill Sans MT" panose="020B0502020104020203" pitchFamily="34" charset="77"/>
                <a:sym typeface="American Typewriter"/>
              </a:rPr>
              <a:t>cajole</a:t>
            </a:r>
            <a:endParaRPr b="1" dirty="0">
              <a:latin typeface="Gill Sans MT" panose="020B0502020104020203" pitchFamily="34" charset="77"/>
              <a:sym typeface="American Typewriter"/>
            </a:endParaRPr>
          </a:p>
        </p:txBody>
      </p:sp>
      <p:sp>
        <p:nvSpPr>
          <p:cNvPr id="140" name="tolerate"/>
          <p:cNvSpPr txBox="1"/>
          <p:nvPr/>
        </p:nvSpPr>
        <p:spPr>
          <a:xfrm>
            <a:off x="5459451" y="2522165"/>
            <a:ext cx="2202526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diverse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41" name="fixation"/>
          <p:cNvSpPr txBox="1"/>
          <p:nvPr/>
        </p:nvSpPr>
        <p:spPr>
          <a:xfrm>
            <a:off x="5387314" y="4280417"/>
            <a:ext cx="2346796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debacle</a:t>
            </a:r>
            <a:endParaRPr dirty="0">
              <a:latin typeface="Gill Sans MT" panose="020B0502020104020203" pitchFamily="34" charset="77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5AC141E-CA5D-8D41-B1C5-845DA38E949D}"/>
              </a:ext>
            </a:extLst>
          </p:cNvPr>
          <p:cNvGrpSpPr/>
          <p:nvPr/>
        </p:nvGrpSpPr>
        <p:grpSpPr>
          <a:xfrm>
            <a:off x="-8642579" y="-164678"/>
            <a:ext cx="10029965" cy="15256120"/>
            <a:chOff x="-8642579" y="-164678"/>
            <a:chExt cx="10029965" cy="1525612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32EBAF2A-443F-9D47-8F51-8E2A05EE57A3}"/>
                </a:ext>
              </a:extLst>
            </p:cNvPr>
            <p:cNvSpPr/>
            <p:nvPr/>
          </p:nvSpPr>
          <p:spPr>
            <a:xfrm rot="20706798" flipH="1">
              <a:off x="-8642579" y="-10966"/>
              <a:ext cx="9434333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D0D608D-EA4B-C641-B3F4-55E05D9D72CF}"/>
                </a:ext>
              </a:extLst>
            </p:cNvPr>
            <p:cNvSpPr/>
            <p:nvPr/>
          </p:nvSpPr>
          <p:spPr>
            <a:xfrm rot="20706798" flipH="1">
              <a:off x="-8046947" y="-164678"/>
              <a:ext cx="9434333" cy="15102408"/>
            </a:xfrm>
            <a:prstGeom prst="rect">
              <a:avLst/>
            </a:prstGeom>
            <a:solidFill>
              <a:srgbClr val="38E1FF">
                <a:alpha val="32941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FB171C41-4AFD-8D4B-A83D-67CE57D57162}"/>
              </a:ext>
            </a:extLst>
          </p:cNvPr>
          <p:cNvGrpSpPr/>
          <p:nvPr/>
        </p:nvGrpSpPr>
        <p:grpSpPr>
          <a:xfrm>
            <a:off x="11782763" y="-862597"/>
            <a:ext cx="8917924" cy="15439250"/>
            <a:chOff x="11782763" y="-862597"/>
            <a:chExt cx="8917924" cy="1543925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DF6FD70-A615-D74C-9710-17CB98A41F5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4261B65-2D56-2B4A-A149-97BDDFE74A81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23" name="unveil">
            <a:extLst>
              <a:ext uri="{FF2B5EF4-FFF2-40B4-BE49-F238E27FC236}">
                <a16:creationId xmlns:a16="http://schemas.microsoft.com/office/drawing/2014/main" id="{3DFB6E10-D309-C545-A6B1-2341096960A8}"/>
              </a:ext>
            </a:extLst>
          </p:cNvPr>
          <p:cNvSpPr txBox="1"/>
          <p:nvPr/>
        </p:nvSpPr>
        <p:spPr>
          <a:xfrm>
            <a:off x="5128020" y="6095818"/>
            <a:ext cx="2786020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>
              <a:defRPr b="0">
                <a:latin typeface="+mn-lt"/>
                <a:ea typeface="+mn-ea"/>
                <a:cs typeface="+mn-cs"/>
                <a:sym typeface="Helvetica Light"/>
              </a:defRPr>
            </a:pPr>
            <a:r>
              <a:rPr lang="en-GB" b="1" dirty="0">
                <a:latin typeface="Gill Sans MT" panose="020B0502020104020203" pitchFamily="34" charset="77"/>
                <a:sym typeface="American Typewriter"/>
              </a:rPr>
              <a:t>impartial</a:t>
            </a:r>
            <a:endParaRPr b="1" dirty="0">
              <a:latin typeface="Gill Sans MT" panose="020B0502020104020203" pitchFamily="34" charset="77"/>
              <a:sym typeface="American Typewriter"/>
            </a:endParaRPr>
          </a:p>
        </p:txBody>
      </p:sp>
      <p:pic>
        <p:nvPicPr>
          <p:cNvPr id="24" name="Picture 23" descr="A close up of a sign&#10;&#10;Description automatically generated">
            <a:extLst>
              <a:ext uri="{FF2B5EF4-FFF2-40B4-BE49-F238E27FC236}">
                <a16:creationId xmlns:a16="http://schemas.microsoft.com/office/drawing/2014/main" id="{12CD5A4C-BE25-E144-93E5-DE9DD9D806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591" y="7184741"/>
            <a:ext cx="3124200" cy="238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591546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rasshopper Word of the Day"/>
          <p:cNvSpPr txBox="1"/>
          <p:nvPr/>
        </p:nvSpPr>
        <p:spPr>
          <a:xfrm>
            <a:off x="1751855" y="358709"/>
            <a:ext cx="11006218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sz="6000" dirty="0">
                <a:solidFill>
                  <a:srgbClr val="00AEEE"/>
                </a:solidFill>
                <a:latin typeface="Gill Sans MT" panose="020B0502020104020203" pitchFamily="34" charset="77"/>
              </a:rPr>
              <a:t>Grasshopper Word of the Day</a:t>
            </a:r>
          </a:p>
        </p:txBody>
      </p:sp>
      <p:sp>
        <p:nvSpPr>
          <p:cNvPr id="150" name="Word of the Day:"/>
          <p:cNvSpPr txBox="1"/>
          <p:nvPr/>
        </p:nvSpPr>
        <p:spPr>
          <a:xfrm>
            <a:off x="981031" y="1607149"/>
            <a:ext cx="393056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Word of the Day:</a:t>
            </a:r>
          </a:p>
        </p:txBody>
      </p:sp>
      <p:sp>
        <p:nvSpPr>
          <p:cNvPr id="151" name="tear"/>
          <p:cNvSpPr txBox="1"/>
          <p:nvPr/>
        </p:nvSpPr>
        <p:spPr>
          <a:xfrm>
            <a:off x="5790056" y="1309202"/>
            <a:ext cx="2438168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thirsty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52" name="Definition:"/>
          <p:cNvSpPr txBox="1"/>
          <p:nvPr/>
        </p:nvSpPr>
        <p:spPr>
          <a:xfrm>
            <a:off x="2212466" y="3137585"/>
            <a:ext cx="247824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Definition: </a:t>
            </a:r>
          </a:p>
        </p:txBody>
      </p:sp>
      <p:sp>
        <p:nvSpPr>
          <p:cNvPr id="153" name="(verb / noun)"/>
          <p:cNvSpPr txBox="1"/>
          <p:nvPr/>
        </p:nvSpPr>
        <p:spPr>
          <a:xfrm>
            <a:off x="8652718" y="1645578"/>
            <a:ext cx="423235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noun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54" name="If you tear paper, cloth, or another material, or if it tears, you pull it into two pieces or you pull it so that a hole appears in it."/>
          <p:cNvSpPr txBox="1"/>
          <p:nvPr/>
        </p:nvSpPr>
        <p:spPr>
          <a:xfrm>
            <a:off x="701606" y="4324060"/>
            <a:ext cx="5871844" cy="12105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31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sz="3600" dirty="0">
                <a:latin typeface="Gill Sans MT" panose="020B0502020104020203" pitchFamily="34" charset="77"/>
              </a:rPr>
              <a:t>If you are thirsty, you feel a need to drink something.</a:t>
            </a:r>
            <a:endParaRPr sz="3600" dirty="0">
              <a:latin typeface="Gill Sans MT" panose="020B0502020104020203" pitchFamily="34" charset="77"/>
            </a:endParaRPr>
          </a:p>
        </p:txBody>
      </p:sp>
      <p:sp>
        <p:nvSpPr>
          <p:cNvPr id="155" name="The was a tear in Freddie’s new school jumper."/>
          <p:cNvSpPr txBox="1"/>
          <p:nvPr/>
        </p:nvSpPr>
        <p:spPr>
          <a:xfrm>
            <a:off x="-73403" y="6618697"/>
            <a:ext cx="12999688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4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lang="en-GB" sz="4000" dirty="0">
                <a:latin typeface="Gill Sans MT" panose="020B0502020104020203" pitchFamily="34" charset="77"/>
              </a:rPr>
              <a:t>John was </a:t>
            </a:r>
            <a:r>
              <a:rPr lang="en-GB" sz="4000" b="1" dirty="0">
                <a:latin typeface="Gill Sans MT" panose="020B0502020104020203" pitchFamily="34" charset="77"/>
              </a:rPr>
              <a:t>thirsty</a:t>
            </a:r>
            <a:r>
              <a:rPr lang="en-GB" sz="4000" dirty="0">
                <a:latin typeface="Gill Sans MT" panose="020B0502020104020203" pitchFamily="34" charset="77"/>
              </a:rPr>
              <a:t> after the PE lesson.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65" name="Word Class"/>
          <p:cNvSpPr txBox="1"/>
          <p:nvPr/>
        </p:nvSpPr>
        <p:spPr>
          <a:xfrm>
            <a:off x="9722676" y="1227405"/>
            <a:ext cx="211436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32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</a:p>
        </p:txBody>
      </p:sp>
      <p:sp>
        <p:nvSpPr>
          <p:cNvPr id="166" name="(tear)"/>
          <p:cNvSpPr txBox="1"/>
          <p:nvPr/>
        </p:nvSpPr>
        <p:spPr>
          <a:xfrm>
            <a:off x="4873897" y="2182175"/>
            <a:ext cx="423235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000" i="1">
                <a:solidFill>
                  <a:srgbClr val="A6AAA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thirst-y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67" name="Pronunciation / Syllables"/>
          <p:cNvSpPr txBox="1"/>
          <p:nvPr/>
        </p:nvSpPr>
        <p:spPr>
          <a:xfrm>
            <a:off x="1145551" y="2437628"/>
            <a:ext cx="3382336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Pronunciation / Syllables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>
            <a:off x="12304821" y="1110918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08911" y="305549"/>
            <a:ext cx="1622203" cy="1340029"/>
          </a:xfrm>
          <a:prstGeom prst="rect">
            <a:avLst/>
          </a:prstGeom>
        </p:spPr>
      </p:pic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4585370B-D703-9645-8B30-183F8416E0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1282" y="2463297"/>
            <a:ext cx="3692265" cy="3692265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E9F905E-8C5C-146E-9D30-C2F0248E4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6892052"/>
              </p:ext>
            </p:extLst>
          </p:nvPr>
        </p:nvGraphicFramePr>
        <p:xfrm>
          <a:off x="5112" y="7748437"/>
          <a:ext cx="12999690" cy="18044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7751693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20924222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690964335"/>
                    </a:ext>
                  </a:extLst>
                </a:gridCol>
              </a:tblGrid>
              <a:tr h="60148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Prefix / Suffix: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parched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satisfied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</a:t>
                      </a:r>
                      <a:r>
                        <a:rPr lang="en-GB" sz="2600" dirty="0" err="1">
                          <a:latin typeface="Gill Sans MT" panose="020B0502020104020203" pitchFamily="34" charset="77"/>
                        </a:rPr>
                        <a:t>ily</a:t>
                      </a:r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nurse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work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gasping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quenched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-ness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curse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desperately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2762915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rasshopper Word of the Day"/>
          <p:cNvSpPr txBox="1"/>
          <p:nvPr/>
        </p:nvSpPr>
        <p:spPr>
          <a:xfrm>
            <a:off x="1751855" y="358709"/>
            <a:ext cx="11006218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sz="6000" dirty="0">
                <a:solidFill>
                  <a:srgbClr val="00AEEE"/>
                </a:solidFill>
                <a:latin typeface="Gill Sans MT" panose="020B0502020104020203" pitchFamily="34" charset="77"/>
              </a:rPr>
              <a:t>Grasshopper Word of the Day</a:t>
            </a:r>
          </a:p>
        </p:txBody>
      </p:sp>
      <p:sp>
        <p:nvSpPr>
          <p:cNvPr id="150" name="Word of the Day:"/>
          <p:cNvSpPr txBox="1"/>
          <p:nvPr/>
        </p:nvSpPr>
        <p:spPr>
          <a:xfrm>
            <a:off x="981031" y="1607149"/>
            <a:ext cx="393056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Word of the Day:</a:t>
            </a:r>
          </a:p>
        </p:txBody>
      </p:sp>
      <p:sp>
        <p:nvSpPr>
          <p:cNvPr id="151" name="tear"/>
          <p:cNvSpPr txBox="1"/>
          <p:nvPr/>
        </p:nvSpPr>
        <p:spPr>
          <a:xfrm>
            <a:off x="5663416" y="1309202"/>
            <a:ext cx="2691442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ground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52" name="Definition:"/>
          <p:cNvSpPr txBox="1"/>
          <p:nvPr/>
        </p:nvSpPr>
        <p:spPr>
          <a:xfrm>
            <a:off x="2212466" y="3137585"/>
            <a:ext cx="247824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Definition: </a:t>
            </a:r>
          </a:p>
        </p:txBody>
      </p:sp>
      <p:sp>
        <p:nvSpPr>
          <p:cNvPr id="153" name="(verb / noun)"/>
          <p:cNvSpPr txBox="1"/>
          <p:nvPr/>
        </p:nvSpPr>
        <p:spPr>
          <a:xfrm>
            <a:off x="8711712" y="1645578"/>
            <a:ext cx="423235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noun / verb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54" name="If you tear paper, cloth, or another material, or if it tears, you pull it into two pieces or you pull it so that a hole appears in it."/>
          <p:cNvSpPr txBox="1"/>
          <p:nvPr/>
        </p:nvSpPr>
        <p:spPr>
          <a:xfrm>
            <a:off x="683321" y="4217086"/>
            <a:ext cx="5819079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31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sz="4000" dirty="0">
                <a:latin typeface="Gill Sans MT" panose="020B0502020104020203" pitchFamily="34" charset="77"/>
              </a:rPr>
              <a:t>The ground is the soil and rock on the earth's surface.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55" name="The was a tear in Freddie’s new school jumper."/>
          <p:cNvSpPr txBox="1"/>
          <p:nvPr/>
        </p:nvSpPr>
        <p:spPr>
          <a:xfrm>
            <a:off x="0" y="6610191"/>
            <a:ext cx="12999688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4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lang="en-GB" sz="4000" dirty="0">
                <a:latin typeface="Gill Sans MT" panose="020B0502020104020203" pitchFamily="34" charset="77"/>
              </a:rPr>
              <a:t>Fred dug a hole in the </a:t>
            </a:r>
            <a:r>
              <a:rPr lang="en-GB" sz="4000" b="1" dirty="0">
                <a:latin typeface="Gill Sans MT" panose="020B0502020104020203" pitchFamily="34" charset="77"/>
              </a:rPr>
              <a:t>ground</a:t>
            </a:r>
            <a:r>
              <a:rPr lang="en-GB" sz="4000" dirty="0">
                <a:latin typeface="Gill Sans MT" panose="020B0502020104020203" pitchFamily="34" charset="77"/>
              </a:rPr>
              <a:t> with a spade.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65" name="Word Class"/>
          <p:cNvSpPr txBox="1"/>
          <p:nvPr/>
        </p:nvSpPr>
        <p:spPr>
          <a:xfrm>
            <a:off x="9722676" y="1227405"/>
            <a:ext cx="211436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32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</a:p>
        </p:txBody>
      </p:sp>
      <p:sp>
        <p:nvSpPr>
          <p:cNvPr id="166" name="(tear)"/>
          <p:cNvSpPr txBox="1"/>
          <p:nvPr/>
        </p:nvSpPr>
        <p:spPr>
          <a:xfrm>
            <a:off x="4873897" y="2182175"/>
            <a:ext cx="423235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000" i="1">
                <a:solidFill>
                  <a:srgbClr val="A6AAA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ground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67" name="Pronunciation / Syllables"/>
          <p:cNvSpPr txBox="1"/>
          <p:nvPr/>
        </p:nvSpPr>
        <p:spPr>
          <a:xfrm>
            <a:off x="1145551" y="2437628"/>
            <a:ext cx="3382336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Pronunciation / Syllables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>
            <a:off x="12304821" y="1110918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08911" y="305549"/>
            <a:ext cx="1622203" cy="1340029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3E2FEAE7-C4DF-D545-82C6-F41D2DE5C6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93515" y="1603581"/>
            <a:ext cx="4302374" cy="4302374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28830F0-0E59-660D-F517-1B4BE6F06A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198861"/>
              </p:ext>
            </p:extLst>
          </p:nvPr>
        </p:nvGraphicFramePr>
        <p:xfrm>
          <a:off x="5112" y="7748437"/>
          <a:ext cx="12999690" cy="18044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7751693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20924222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690964335"/>
                    </a:ext>
                  </a:extLst>
                </a:gridCol>
              </a:tblGrid>
              <a:tr h="60148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Prefix / Suffix: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earth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heavens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re-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found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solid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land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sky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-ed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around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raised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1485740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rasshopper Word of the Day"/>
          <p:cNvSpPr txBox="1"/>
          <p:nvPr/>
        </p:nvSpPr>
        <p:spPr>
          <a:xfrm>
            <a:off x="1751855" y="358709"/>
            <a:ext cx="11006218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sz="6000" dirty="0">
                <a:solidFill>
                  <a:srgbClr val="00AEEE"/>
                </a:solidFill>
                <a:latin typeface="Gill Sans MT" panose="020B0502020104020203" pitchFamily="34" charset="77"/>
              </a:rPr>
              <a:t>Grasshopper Word of the Day</a:t>
            </a:r>
          </a:p>
        </p:txBody>
      </p:sp>
      <p:sp>
        <p:nvSpPr>
          <p:cNvPr id="150" name="Word of the Day:"/>
          <p:cNvSpPr txBox="1"/>
          <p:nvPr/>
        </p:nvSpPr>
        <p:spPr>
          <a:xfrm>
            <a:off x="981031" y="1607149"/>
            <a:ext cx="393056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Word of the Day:</a:t>
            </a:r>
          </a:p>
        </p:txBody>
      </p:sp>
      <p:sp>
        <p:nvSpPr>
          <p:cNvPr id="151" name="tear"/>
          <p:cNvSpPr txBox="1"/>
          <p:nvPr/>
        </p:nvSpPr>
        <p:spPr>
          <a:xfrm>
            <a:off x="5246635" y="1309202"/>
            <a:ext cx="3525004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nickname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52" name="Definition:"/>
          <p:cNvSpPr txBox="1"/>
          <p:nvPr/>
        </p:nvSpPr>
        <p:spPr>
          <a:xfrm>
            <a:off x="2212466" y="3137585"/>
            <a:ext cx="247824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Definition: </a:t>
            </a:r>
          </a:p>
        </p:txBody>
      </p:sp>
      <p:sp>
        <p:nvSpPr>
          <p:cNvPr id="153" name="(verb / noun)"/>
          <p:cNvSpPr txBox="1"/>
          <p:nvPr/>
        </p:nvSpPr>
        <p:spPr>
          <a:xfrm>
            <a:off x="8711712" y="1645578"/>
            <a:ext cx="423235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noun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54" name="If you tear paper, cloth, or another material, or if it tears, you pull it into two pieces or you pull it so that a hole appears in it."/>
          <p:cNvSpPr txBox="1"/>
          <p:nvPr/>
        </p:nvSpPr>
        <p:spPr>
          <a:xfrm>
            <a:off x="827470" y="3955366"/>
            <a:ext cx="5537255" cy="1949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31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sz="4000" dirty="0">
                <a:latin typeface="Gill Sans MT" panose="020B0502020104020203" pitchFamily="34" charset="77"/>
              </a:rPr>
              <a:t>A nickname is an informal name for someone or something.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55" name="The was a tear in Freddie’s new school jumper."/>
          <p:cNvSpPr txBox="1"/>
          <p:nvPr/>
        </p:nvSpPr>
        <p:spPr>
          <a:xfrm>
            <a:off x="5112" y="6767685"/>
            <a:ext cx="12999688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4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lang="en-GB" sz="4000" dirty="0">
                <a:latin typeface="Gill Sans MT" panose="020B0502020104020203" pitchFamily="34" charset="77"/>
              </a:rPr>
              <a:t>Alvaro’s </a:t>
            </a:r>
            <a:r>
              <a:rPr lang="en-GB" sz="4000" b="1" dirty="0">
                <a:latin typeface="Gill Sans MT" panose="020B0502020104020203" pitchFamily="34" charset="77"/>
              </a:rPr>
              <a:t>nickname</a:t>
            </a:r>
            <a:r>
              <a:rPr lang="en-GB" sz="4000" dirty="0">
                <a:latin typeface="Gill Sans MT" panose="020B0502020104020203" pitchFamily="34" charset="77"/>
              </a:rPr>
              <a:t> was on his tags.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65" name="Word Class"/>
          <p:cNvSpPr txBox="1"/>
          <p:nvPr/>
        </p:nvSpPr>
        <p:spPr>
          <a:xfrm>
            <a:off x="9722676" y="1227405"/>
            <a:ext cx="211436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32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</a:p>
        </p:txBody>
      </p:sp>
      <p:sp>
        <p:nvSpPr>
          <p:cNvPr id="166" name="(tear)"/>
          <p:cNvSpPr txBox="1"/>
          <p:nvPr/>
        </p:nvSpPr>
        <p:spPr>
          <a:xfrm>
            <a:off x="4873897" y="2182175"/>
            <a:ext cx="423235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000" i="1">
                <a:solidFill>
                  <a:srgbClr val="A6AAA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nick-name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67" name="Pronunciation / Syllables"/>
          <p:cNvSpPr txBox="1"/>
          <p:nvPr/>
        </p:nvSpPr>
        <p:spPr>
          <a:xfrm>
            <a:off x="1145551" y="2437628"/>
            <a:ext cx="3382336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Pronunciation / Syllables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>
            <a:off x="12304821" y="1110918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08911" y="305549"/>
            <a:ext cx="1622203" cy="134002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AAC3E6A-844F-1444-8551-1DC76CA341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0174" y="2729644"/>
            <a:ext cx="3525004" cy="3525004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FBE7B04-372E-AD50-EDE7-BAD11D375C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2415889"/>
              </p:ext>
            </p:extLst>
          </p:nvPr>
        </p:nvGraphicFramePr>
        <p:xfrm>
          <a:off x="5112" y="7748437"/>
          <a:ext cx="12999690" cy="18044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7751693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20924222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690964335"/>
                    </a:ext>
                  </a:extLst>
                </a:gridCol>
              </a:tblGrid>
              <a:tr h="60148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Prefix / Suffix: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tag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short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label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affectionate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6577335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rasshopper Word of the Day"/>
          <p:cNvSpPr txBox="1"/>
          <p:nvPr/>
        </p:nvSpPr>
        <p:spPr>
          <a:xfrm>
            <a:off x="1751855" y="358709"/>
            <a:ext cx="11006218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sz="6000" dirty="0">
                <a:solidFill>
                  <a:srgbClr val="00AEEE"/>
                </a:solidFill>
                <a:latin typeface="Gill Sans MT" panose="020B0502020104020203" pitchFamily="34" charset="77"/>
              </a:rPr>
              <a:t>Grasshopper Word of the Day</a:t>
            </a:r>
          </a:p>
        </p:txBody>
      </p:sp>
      <p:sp>
        <p:nvSpPr>
          <p:cNvPr id="150" name="Word of the Day:"/>
          <p:cNvSpPr txBox="1"/>
          <p:nvPr/>
        </p:nvSpPr>
        <p:spPr>
          <a:xfrm>
            <a:off x="981031" y="1607149"/>
            <a:ext cx="393056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Word of the Day:</a:t>
            </a:r>
          </a:p>
        </p:txBody>
      </p:sp>
      <p:sp>
        <p:nvSpPr>
          <p:cNvPr id="151" name="tear"/>
          <p:cNvSpPr txBox="1"/>
          <p:nvPr/>
        </p:nvSpPr>
        <p:spPr>
          <a:xfrm>
            <a:off x="5045455" y="1309202"/>
            <a:ext cx="3927358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ambulance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52" name="Definition:"/>
          <p:cNvSpPr txBox="1"/>
          <p:nvPr/>
        </p:nvSpPr>
        <p:spPr>
          <a:xfrm>
            <a:off x="2212466" y="3137585"/>
            <a:ext cx="247824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Definition: </a:t>
            </a:r>
          </a:p>
        </p:txBody>
      </p:sp>
      <p:sp>
        <p:nvSpPr>
          <p:cNvPr id="153" name="(verb / noun)"/>
          <p:cNvSpPr txBox="1"/>
          <p:nvPr/>
        </p:nvSpPr>
        <p:spPr>
          <a:xfrm>
            <a:off x="8711712" y="1645578"/>
            <a:ext cx="423235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noun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54" name="If you tear paper, cloth, or another material, or if it tears, you pull it into two pieces or you pull it so that a hole appears in it."/>
          <p:cNvSpPr txBox="1"/>
          <p:nvPr/>
        </p:nvSpPr>
        <p:spPr>
          <a:xfrm>
            <a:off x="695049" y="3963001"/>
            <a:ext cx="6441731" cy="1949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31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sz="4000" dirty="0">
                <a:latin typeface="Gill Sans MT" panose="020B0502020104020203" pitchFamily="34" charset="77"/>
              </a:rPr>
              <a:t>An ambulance is a vehicle for taking people to and from hospital.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55" name="The was a tear in Freddie’s new school jumper."/>
          <p:cNvSpPr txBox="1"/>
          <p:nvPr/>
        </p:nvSpPr>
        <p:spPr>
          <a:xfrm>
            <a:off x="0" y="6575851"/>
            <a:ext cx="12999688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4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lang="en-GB" sz="4000" dirty="0">
                <a:latin typeface="Gill Sans MT" panose="020B0502020104020203" pitchFamily="34" charset="77"/>
              </a:rPr>
              <a:t>The </a:t>
            </a:r>
            <a:r>
              <a:rPr lang="en-GB" sz="4000" b="1" dirty="0">
                <a:latin typeface="Gill Sans MT" panose="020B0502020104020203" pitchFamily="34" charset="77"/>
              </a:rPr>
              <a:t>ambulance</a:t>
            </a:r>
            <a:r>
              <a:rPr lang="en-GB" sz="4000" dirty="0">
                <a:latin typeface="Gill Sans MT" panose="020B0502020104020203" pitchFamily="34" charset="77"/>
              </a:rPr>
              <a:t> sounded the siren.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65" name="Word Class"/>
          <p:cNvSpPr txBox="1"/>
          <p:nvPr/>
        </p:nvSpPr>
        <p:spPr>
          <a:xfrm>
            <a:off x="9722676" y="1227405"/>
            <a:ext cx="211436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32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</a:p>
        </p:txBody>
      </p:sp>
      <p:sp>
        <p:nvSpPr>
          <p:cNvPr id="166" name="(tear)"/>
          <p:cNvSpPr txBox="1"/>
          <p:nvPr/>
        </p:nvSpPr>
        <p:spPr>
          <a:xfrm>
            <a:off x="4873897" y="2182175"/>
            <a:ext cx="423235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000" i="1">
                <a:solidFill>
                  <a:srgbClr val="A6AAA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am-</a:t>
            </a:r>
            <a:r>
              <a:rPr lang="en-GB" dirty="0" err="1">
                <a:latin typeface="Gill Sans MT" panose="020B0502020104020203" pitchFamily="34" charset="77"/>
              </a:rPr>
              <a:t>bu</a:t>
            </a:r>
            <a:r>
              <a:rPr lang="en-GB" dirty="0">
                <a:latin typeface="Gill Sans MT" panose="020B0502020104020203" pitchFamily="34" charset="77"/>
              </a:rPr>
              <a:t>-lance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67" name="Pronunciation / Syllables"/>
          <p:cNvSpPr txBox="1"/>
          <p:nvPr/>
        </p:nvSpPr>
        <p:spPr>
          <a:xfrm>
            <a:off x="1145551" y="2437628"/>
            <a:ext cx="3382336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Pronunciation / Syllables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>
            <a:off x="12304821" y="1110918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08911" y="305549"/>
            <a:ext cx="1622203" cy="1340029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A618A8D4-A2B8-9545-AD59-2939851D93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4940" y="2611070"/>
            <a:ext cx="3722983" cy="3722983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42CFA68-BFF7-7149-E0F3-4DAA951083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4736995"/>
              </p:ext>
            </p:extLst>
          </p:nvPr>
        </p:nvGraphicFramePr>
        <p:xfrm>
          <a:off x="5112" y="7748437"/>
          <a:ext cx="12999690" cy="18044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7751693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20924222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690964335"/>
                    </a:ext>
                  </a:extLst>
                </a:gridCol>
              </a:tblGrid>
              <a:tr h="60148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Prefix / Suffix: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rescue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emergency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hospital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6050147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rasshopper Word of the Day"/>
          <p:cNvSpPr txBox="1"/>
          <p:nvPr/>
        </p:nvSpPr>
        <p:spPr>
          <a:xfrm>
            <a:off x="1751855" y="358709"/>
            <a:ext cx="11006218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sz="6000" dirty="0">
                <a:solidFill>
                  <a:srgbClr val="00AEEE"/>
                </a:solidFill>
                <a:latin typeface="Gill Sans MT" panose="020B0502020104020203" pitchFamily="34" charset="77"/>
              </a:rPr>
              <a:t>Grasshopper Word of the Day</a:t>
            </a:r>
          </a:p>
        </p:txBody>
      </p:sp>
      <p:sp>
        <p:nvSpPr>
          <p:cNvPr id="150" name="Word of the Day:"/>
          <p:cNvSpPr txBox="1"/>
          <p:nvPr/>
        </p:nvSpPr>
        <p:spPr>
          <a:xfrm>
            <a:off x="981031" y="1607149"/>
            <a:ext cx="393056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Word of the Day:</a:t>
            </a:r>
          </a:p>
        </p:txBody>
      </p:sp>
      <p:sp>
        <p:nvSpPr>
          <p:cNvPr id="151" name="tear"/>
          <p:cNvSpPr txBox="1"/>
          <p:nvPr/>
        </p:nvSpPr>
        <p:spPr>
          <a:xfrm>
            <a:off x="5322785" y="1309202"/>
            <a:ext cx="3372718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weekend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52" name="Definition:"/>
          <p:cNvSpPr txBox="1"/>
          <p:nvPr/>
        </p:nvSpPr>
        <p:spPr>
          <a:xfrm>
            <a:off x="2212466" y="3137585"/>
            <a:ext cx="247824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Definition: </a:t>
            </a:r>
          </a:p>
        </p:txBody>
      </p:sp>
      <p:sp>
        <p:nvSpPr>
          <p:cNvPr id="153" name="(verb / noun)"/>
          <p:cNvSpPr txBox="1"/>
          <p:nvPr/>
        </p:nvSpPr>
        <p:spPr>
          <a:xfrm>
            <a:off x="8711712" y="1645578"/>
            <a:ext cx="423235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noun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54" name="If you tear paper, cloth, or another material, or if it tears, you pull it into two pieces or you pull it so that a hole appears in it."/>
          <p:cNvSpPr txBox="1"/>
          <p:nvPr/>
        </p:nvSpPr>
        <p:spPr>
          <a:xfrm>
            <a:off x="451732" y="4229673"/>
            <a:ext cx="6020302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31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sz="4000" dirty="0">
                <a:latin typeface="Gill Sans MT" panose="020B0502020104020203" pitchFamily="34" charset="77"/>
              </a:rPr>
              <a:t>A weekend is Saturday and Sunday.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55" name="The was a tear in Freddie’s new school jumper."/>
          <p:cNvSpPr txBox="1"/>
          <p:nvPr/>
        </p:nvSpPr>
        <p:spPr>
          <a:xfrm>
            <a:off x="5112" y="6597827"/>
            <a:ext cx="12999688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4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lang="en-GB" sz="4000" dirty="0">
                <a:latin typeface="Gill Sans MT" panose="020B0502020104020203" pitchFamily="34" charset="77"/>
              </a:rPr>
              <a:t>The family were visiting the beach at the </a:t>
            </a:r>
            <a:r>
              <a:rPr lang="en-GB" sz="4000" b="1" dirty="0">
                <a:latin typeface="Gill Sans MT" panose="020B0502020104020203" pitchFamily="34" charset="77"/>
              </a:rPr>
              <a:t>weekend</a:t>
            </a:r>
            <a:r>
              <a:rPr lang="en-GB" sz="4000" dirty="0">
                <a:latin typeface="Gill Sans MT" panose="020B0502020104020203" pitchFamily="34" charset="77"/>
              </a:rPr>
              <a:t>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65" name="Word Class"/>
          <p:cNvSpPr txBox="1"/>
          <p:nvPr/>
        </p:nvSpPr>
        <p:spPr>
          <a:xfrm>
            <a:off x="9722676" y="1227405"/>
            <a:ext cx="211436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32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</a:p>
        </p:txBody>
      </p:sp>
      <p:sp>
        <p:nvSpPr>
          <p:cNvPr id="166" name="(tear)"/>
          <p:cNvSpPr txBox="1"/>
          <p:nvPr/>
        </p:nvSpPr>
        <p:spPr>
          <a:xfrm>
            <a:off x="4873897" y="2182175"/>
            <a:ext cx="423235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000" i="1">
                <a:solidFill>
                  <a:srgbClr val="A6AAA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week-end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67" name="Pronunciation / Syllables"/>
          <p:cNvSpPr txBox="1"/>
          <p:nvPr/>
        </p:nvSpPr>
        <p:spPr>
          <a:xfrm>
            <a:off x="1145551" y="2437628"/>
            <a:ext cx="3382336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Pronunciation / Syllables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>
            <a:off x="12304821" y="1110918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08911" y="305549"/>
            <a:ext cx="1622203" cy="1340029"/>
          </a:xfrm>
          <a:prstGeom prst="rect">
            <a:avLst/>
          </a:prstGeom>
        </p:spPr>
      </p:pic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EAFB2AC0-6A95-BF44-9B90-27E95DDC1B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4613" y="2382209"/>
            <a:ext cx="3731126" cy="3731126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D10DAB3-5015-1EFF-9793-7C90ECB9FC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4378681"/>
              </p:ext>
            </p:extLst>
          </p:nvPr>
        </p:nvGraphicFramePr>
        <p:xfrm>
          <a:off x="5112" y="7748437"/>
          <a:ext cx="12999690" cy="18044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7751693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20924222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690964335"/>
                    </a:ext>
                  </a:extLst>
                </a:gridCol>
              </a:tblGrid>
              <a:tr h="60148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Prefix / Suffix: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quiet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-er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upcoming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4432654"/>
      </p:ext>
    </p:extLst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20159</TotalTime>
  <Words>1085</Words>
  <Application>Microsoft Macintosh PowerPoint</Application>
  <PresentationFormat>Custom</PresentationFormat>
  <Paragraphs>323</Paragraphs>
  <Slides>24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Gill Sans</vt:lpstr>
      <vt:lpstr>Gill Sans MT</vt:lpstr>
      <vt:lpstr>Helvetica</vt:lpstr>
      <vt:lpstr>Helvetica Light</vt:lpstr>
      <vt:lpstr>Helvetica Neue</vt:lpstr>
      <vt:lpstr>White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Andrew Jennings</cp:lastModifiedBy>
  <cp:revision>576</cp:revision>
  <dcterms:modified xsi:type="dcterms:W3CDTF">2026-05-11T13:51:10Z</dcterms:modified>
</cp:coreProperties>
</file>